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</p:sldMasterIdLst>
  <p:notesMasterIdLst>
    <p:notesMasterId r:id="rId19"/>
  </p:notesMasterIdLst>
  <p:handoutMasterIdLst>
    <p:handoutMasterId r:id="rId20"/>
  </p:handoutMasterIdLst>
  <p:sldIdLst>
    <p:sldId id="257" r:id="rId2"/>
    <p:sldId id="361" r:id="rId3"/>
    <p:sldId id="362" r:id="rId4"/>
    <p:sldId id="363" r:id="rId5"/>
    <p:sldId id="365" r:id="rId6"/>
    <p:sldId id="366" r:id="rId7"/>
    <p:sldId id="364" r:id="rId8"/>
    <p:sldId id="368" r:id="rId9"/>
    <p:sldId id="369" r:id="rId10"/>
    <p:sldId id="370" r:id="rId11"/>
    <p:sldId id="371" r:id="rId12"/>
    <p:sldId id="372" r:id="rId13"/>
    <p:sldId id="367" r:id="rId14"/>
    <p:sldId id="373" r:id="rId15"/>
    <p:sldId id="358" r:id="rId16"/>
    <p:sldId id="284" r:id="rId17"/>
    <p:sldId id="357" r:id="rId18"/>
  </p:sldIdLst>
  <p:sldSz cx="9144000" cy="6858000" type="screen4x3"/>
  <p:notesSz cx="6858000" cy="91440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1pPr>
    <a:lvl2pPr marL="4572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2pPr>
    <a:lvl3pPr marL="9144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3pPr>
    <a:lvl4pPr marL="13716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4pPr>
    <a:lvl5pPr marL="18288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5pPr>
    <a:lvl6pPr marL="2286000" algn="l" defTabSz="457200" rtl="0" eaLnBrk="1" latinLnBrk="0" hangingPunct="1">
      <a:defRPr sz="24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6pPr>
    <a:lvl7pPr marL="2743200" algn="l" defTabSz="457200" rtl="0" eaLnBrk="1" latinLnBrk="0" hangingPunct="1">
      <a:defRPr sz="24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7pPr>
    <a:lvl8pPr marL="3200400" algn="l" defTabSz="457200" rtl="0" eaLnBrk="1" latinLnBrk="0" hangingPunct="1">
      <a:defRPr sz="24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8pPr>
    <a:lvl9pPr marL="3657600" algn="l" defTabSz="457200" rtl="0" eaLnBrk="1" latinLnBrk="0" hangingPunct="1">
      <a:defRPr sz="24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clrMru>
    <a:srgbClr val="031835"/>
    <a:srgbClr val="074494"/>
    <a:srgbClr val="B46E1E"/>
    <a:srgbClr val="031836"/>
    <a:srgbClr val="C5D2E0"/>
    <a:srgbClr val="00214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20"/>
    <p:restoredTop sz="97699" autoAdjust="0"/>
  </p:normalViewPr>
  <p:slideViewPr>
    <p:cSldViewPr>
      <p:cViewPr>
        <p:scale>
          <a:sx n="100" d="100"/>
          <a:sy n="100" d="100"/>
        </p:scale>
        <p:origin x="-896" y="-37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handoutMaster" Target="handoutMasters/handoutMaster1.xml"/><Relationship Id="rId21" Type="http://schemas.openxmlformats.org/officeDocument/2006/relationships/printerSettings" Target="printerSettings/printerSettings1.bin"/><Relationship Id="rId22" Type="http://schemas.openxmlformats.org/officeDocument/2006/relationships/presProps" Target="presProps.xml"/><Relationship Id="rId23" Type="http://schemas.openxmlformats.org/officeDocument/2006/relationships/viewProps" Target="viewProps.xml"/><Relationship Id="rId24" Type="http://schemas.openxmlformats.org/officeDocument/2006/relationships/theme" Target="theme/theme1.xml"/><Relationship Id="rId25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29699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29700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29701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pPr>
              <a:defRPr/>
            </a:pPr>
            <a:fld id="{027BABA7-35E2-A049-8526-4C2376FEF2B4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572769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2.png>
</file>

<file path=ppt/media/image3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123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124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val="1"/>
            </a:ext>
          </a:extLst>
        </p:spPr>
      </p:sp>
      <p:sp>
        <p:nvSpPr>
          <p:cNvPr id="5125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</a:p>
        </p:txBody>
      </p:sp>
      <p:sp>
        <p:nvSpPr>
          <p:cNvPr id="5126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127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pPr>
              <a:defRPr/>
            </a:pPr>
            <a:fld id="{575772DD-9FCD-B148-B436-991A76B38F7C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2489978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charset="0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charset="0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charset="0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charset="0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Box 11"/>
          <p:cNvSpPr txBox="1">
            <a:spLocks noChangeArrowheads="1"/>
          </p:cNvSpPr>
          <p:nvPr userDrawn="1"/>
        </p:nvSpPr>
        <p:spPr bwMode="auto">
          <a:xfrm>
            <a:off x="228600" y="228600"/>
            <a:ext cx="5399088" cy="1295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>
              <a:lnSpc>
                <a:spcPts val="1400"/>
              </a:lnSpc>
              <a:defRPr/>
            </a:pPr>
            <a:r>
              <a:rPr lang="en-US" sz="1200" smtClean="0">
                <a:solidFill>
                  <a:schemeClr val="bg1"/>
                </a:solidFill>
              </a:rPr>
              <a:t>DEPARTMENT OF ENGINEERING SCIENCE</a:t>
            </a:r>
            <a:br>
              <a:rPr lang="en-US" sz="1200" smtClean="0">
                <a:solidFill>
                  <a:schemeClr val="bg1"/>
                </a:solidFill>
              </a:rPr>
            </a:br>
            <a:r>
              <a:rPr lang="en-US" sz="1200" smtClean="0">
                <a:solidFill>
                  <a:schemeClr val="bg1"/>
                </a:solidFill>
              </a:rPr>
              <a:t>Information, Control, and Vision Engineering</a:t>
            </a:r>
          </a:p>
        </p:txBody>
      </p:sp>
      <p:sp>
        <p:nvSpPr>
          <p:cNvPr id="23555" name="Rectangle 3"/>
          <p:cNvSpPr>
            <a:spLocks noGrp="1" noChangeArrowheads="1"/>
          </p:cNvSpPr>
          <p:nvPr>
            <p:ph type="ctrTitle"/>
          </p:nvPr>
        </p:nvSpPr>
        <p:spPr>
          <a:xfrm>
            <a:off x="914400" y="2141538"/>
            <a:ext cx="5399088" cy="1366837"/>
          </a:xfrm>
        </p:spPr>
        <p:txBody>
          <a:bodyPr/>
          <a:lstStyle>
            <a:lvl1pPr>
              <a:lnSpc>
                <a:spcPts val="3500"/>
              </a:lnSpc>
              <a:defRPr sz="2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 smtClean="0"/>
              <a:t>Click to edit Master title style</a:t>
            </a:r>
          </a:p>
        </p:txBody>
      </p:sp>
      <p:sp>
        <p:nvSpPr>
          <p:cNvPr id="23556" name="Rectangle 4"/>
          <p:cNvSpPr>
            <a:spLocks noGrp="1" noChangeArrowheads="1"/>
          </p:cNvSpPr>
          <p:nvPr>
            <p:ph type="subTitle" idx="1"/>
          </p:nvPr>
        </p:nvSpPr>
        <p:spPr>
          <a:xfrm>
            <a:off x="912813" y="3970338"/>
            <a:ext cx="5399087" cy="1752600"/>
          </a:xfrm>
        </p:spPr>
        <p:txBody>
          <a:bodyPr/>
          <a:lstStyle>
            <a:lvl1pPr marL="0" indent="0">
              <a:lnSpc>
                <a:spcPts val="1800"/>
              </a:lnSpc>
              <a:buFont typeface="Wingdings" charset="0"/>
              <a:buNone/>
              <a:defRPr sz="16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 smtClean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3299774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47951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15100" y="287338"/>
            <a:ext cx="1943100" cy="5338762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287338"/>
            <a:ext cx="5676900" cy="5338762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96767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85997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6072550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1511300"/>
            <a:ext cx="3810000" cy="4114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511300"/>
            <a:ext cx="3810000" cy="4114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91203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59562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42486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641669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1"/>
            <a:ext cx="5111750" cy="567055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1"/>
            <a:ext cx="3008313" cy="4508500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46239554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28800" y="44958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828800" y="304800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 dirty="0" smtClean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828800" y="5181600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7548534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3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3183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685800" y="287338"/>
            <a:ext cx="7772400" cy="9350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685800" y="1511300"/>
            <a:ext cx="7772400" cy="411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pic>
        <p:nvPicPr>
          <p:cNvPr id="1030" name="Picture 14" descr="ox_rect"/>
          <p:cNvPicPr>
            <a:picLocks noChangeAspect="1" noChangeArrowheads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065838"/>
            <a:ext cx="2209800" cy="6778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85" r:id="rId3"/>
    <p:sldLayoutId id="2147483686" r:id="rId4"/>
    <p:sldLayoutId id="2147483687" r:id="rId5"/>
    <p:sldLayoutId id="2147483688" r:id="rId6"/>
    <p:sldLayoutId id="2147483689" r:id="rId7"/>
    <p:sldLayoutId id="2147483690" r:id="rId8"/>
    <p:sldLayoutId id="2147483691" r:id="rId9"/>
    <p:sldLayoutId id="2147483692" r:id="rId10"/>
    <p:sldLayoutId id="2147483693" r:id="rId11"/>
  </p:sldLayoutIdLst>
  <p:hf hdr="0"/>
  <p:txStyles>
    <p:titleStyle>
      <a:lvl1pPr algn="ctr" rtl="0" eaLnBrk="0" fontAlgn="base" hangingPunct="0">
        <a:lnSpc>
          <a:spcPts val="3700"/>
        </a:lnSpc>
        <a:spcBef>
          <a:spcPct val="0"/>
        </a:spcBef>
        <a:spcAft>
          <a:spcPct val="0"/>
        </a:spcAft>
        <a:defRPr sz="3200">
          <a:solidFill>
            <a:srgbClr val="FFFFFF"/>
          </a:solidFill>
          <a:latin typeface="+mj-lt"/>
          <a:ea typeface="+mj-ea"/>
          <a:cs typeface="+mj-cs"/>
        </a:defRPr>
      </a:lvl1pPr>
      <a:lvl2pPr algn="l" rtl="0" eaLnBrk="0" fontAlgn="base" hangingPunct="0">
        <a:lnSpc>
          <a:spcPts val="3700"/>
        </a:lnSpc>
        <a:spcBef>
          <a:spcPct val="0"/>
        </a:spcBef>
        <a:spcAft>
          <a:spcPct val="0"/>
        </a:spcAft>
        <a:defRPr sz="3200">
          <a:solidFill>
            <a:srgbClr val="FFFFFF"/>
          </a:solidFill>
          <a:latin typeface="Arial" charset="0"/>
          <a:ea typeface="ＭＳ Ｐゴシック" charset="0"/>
          <a:cs typeface="ＭＳ Ｐゴシック" charset="0"/>
        </a:defRPr>
      </a:lvl2pPr>
      <a:lvl3pPr algn="l" rtl="0" eaLnBrk="0" fontAlgn="base" hangingPunct="0">
        <a:lnSpc>
          <a:spcPts val="3700"/>
        </a:lnSpc>
        <a:spcBef>
          <a:spcPct val="0"/>
        </a:spcBef>
        <a:spcAft>
          <a:spcPct val="0"/>
        </a:spcAft>
        <a:defRPr sz="3200">
          <a:solidFill>
            <a:srgbClr val="FFFFFF"/>
          </a:solidFill>
          <a:latin typeface="Arial" charset="0"/>
          <a:ea typeface="ＭＳ Ｐゴシック" charset="0"/>
          <a:cs typeface="ＭＳ Ｐゴシック" charset="0"/>
        </a:defRPr>
      </a:lvl3pPr>
      <a:lvl4pPr algn="l" rtl="0" eaLnBrk="0" fontAlgn="base" hangingPunct="0">
        <a:lnSpc>
          <a:spcPts val="3700"/>
        </a:lnSpc>
        <a:spcBef>
          <a:spcPct val="0"/>
        </a:spcBef>
        <a:spcAft>
          <a:spcPct val="0"/>
        </a:spcAft>
        <a:defRPr sz="3200">
          <a:solidFill>
            <a:srgbClr val="FFFFFF"/>
          </a:solidFill>
          <a:latin typeface="Arial" charset="0"/>
          <a:ea typeface="ＭＳ Ｐゴシック" charset="0"/>
          <a:cs typeface="ＭＳ Ｐゴシック" charset="0"/>
        </a:defRPr>
      </a:lvl4pPr>
      <a:lvl5pPr algn="l" rtl="0" eaLnBrk="0" fontAlgn="base" hangingPunct="0">
        <a:lnSpc>
          <a:spcPts val="3700"/>
        </a:lnSpc>
        <a:spcBef>
          <a:spcPct val="0"/>
        </a:spcBef>
        <a:spcAft>
          <a:spcPct val="0"/>
        </a:spcAft>
        <a:defRPr sz="3200">
          <a:solidFill>
            <a:srgbClr val="FFFFFF"/>
          </a:solidFill>
          <a:latin typeface="Arial" charset="0"/>
          <a:ea typeface="ＭＳ Ｐゴシック" charset="0"/>
          <a:cs typeface="ＭＳ Ｐゴシック" charset="0"/>
        </a:defRPr>
      </a:lvl5pPr>
      <a:lvl6pPr marL="457200" algn="l" rtl="0" fontAlgn="base">
        <a:lnSpc>
          <a:spcPts val="3700"/>
        </a:lnSpc>
        <a:spcBef>
          <a:spcPct val="0"/>
        </a:spcBef>
        <a:spcAft>
          <a:spcPct val="0"/>
        </a:spcAft>
        <a:defRPr sz="3200">
          <a:solidFill>
            <a:srgbClr val="002147"/>
          </a:solidFill>
          <a:latin typeface="Arial" charset="0"/>
          <a:ea typeface="ＭＳ Ｐゴシック" charset="0"/>
          <a:cs typeface="ＭＳ Ｐゴシック" charset="0"/>
        </a:defRPr>
      </a:lvl6pPr>
      <a:lvl7pPr marL="914400" algn="l" rtl="0" fontAlgn="base">
        <a:lnSpc>
          <a:spcPts val="3700"/>
        </a:lnSpc>
        <a:spcBef>
          <a:spcPct val="0"/>
        </a:spcBef>
        <a:spcAft>
          <a:spcPct val="0"/>
        </a:spcAft>
        <a:defRPr sz="3200">
          <a:solidFill>
            <a:srgbClr val="002147"/>
          </a:solidFill>
          <a:latin typeface="Arial" charset="0"/>
          <a:ea typeface="ＭＳ Ｐゴシック" charset="0"/>
          <a:cs typeface="ＭＳ Ｐゴシック" charset="0"/>
        </a:defRPr>
      </a:lvl7pPr>
      <a:lvl8pPr marL="1371600" algn="l" rtl="0" fontAlgn="base">
        <a:lnSpc>
          <a:spcPts val="3700"/>
        </a:lnSpc>
        <a:spcBef>
          <a:spcPct val="0"/>
        </a:spcBef>
        <a:spcAft>
          <a:spcPct val="0"/>
        </a:spcAft>
        <a:defRPr sz="3200">
          <a:solidFill>
            <a:srgbClr val="002147"/>
          </a:solidFill>
          <a:latin typeface="Arial" charset="0"/>
          <a:ea typeface="ＭＳ Ｐゴシック" charset="0"/>
          <a:cs typeface="ＭＳ Ｐゴシック" charset="0"/>
        </a:defRPr>
      </a:lvl8pPr>
      <a:lvl9pPr marL="1828800" algn="l" rtl="0" fontAlgn="base">
        <a:lnSpc>
          <a:spcPts val="3700"/>
        </a:lnSpc>
        <a:spcBef>
          <a:spcPct val="0"/>
        </a:spcBef>
        <a:spcAft>
          <a:spcPct val="0"/>
        </a:spcAft>
        <a:defRPr sz="3200">
          <a:solidFill>
            <a:srgbClr val="002147"/>
          </a:solidFill>
          <a:latin typeface="Arial" charset="0"/>
          <a:ea typeface="ＭＳ Ｐゴシック" charset="0"/>
          <a:cs typeface="ＭＳ Ｐゴシック" charset="0"/>
        </a:defRPr>
      </a:lvl9pPr>
    </p:titleStyle>
    <p:bodyStyle>
      <a:lvl1pPr marL="282575" indent="-282575" algn="l" rtl="0" eaLnBrk="0" fontAlgn="base" hangingPunct="0">
        <a:lnSpc>
          <a:spcPts val="2400"/>
        </a:lnSpc>
        <a:spcBef>
          <a:spcPct val="0"/>
        </a:spcBef>
        <a:spcAft>
          <a:spcPct val="0"/>
        </a:spcAft>
        <a:buClr>
          <a:schemeClr val="bg1"/>
        </a:buClr>
        <a:buSzPct val="80000"/>
        <a:buFont typeface="Wingdings" charset="0"/>
        <a:buChar char="§"/>
        <a:defRPr sz="2100">
          <a:solidFill>
            <a:schemeClr val="bg1"/>
          </a:solidFill>
          <a:latin typeface="+mn-lt"/>
          <a:ea typeface="+mn-ea"/>
          <a:cs typeface="+mn-cs"/>
        </a:defRPr>
      </a:lvl1pPr>
      <a:lvl2pPr marL="763588" indent="-188913" algn="l" rtl="0" eaLnBrk="0" fontAlgn="base" hangingPunct="0">
        <a:spcBef>
          <a:spcPct val="20000"/>
        </a:spcBef>
        <a:spcAft>
          <a:spcPct val="0"/>
        </a:spcAft>
        <a:buClr>
          <a:schemeClr val="bg1"/>
        </a:buClr>
        <a:buSzPct val="80000"/>
        <a:buFont typeface="Wingdings" charset="0"/>
        <a:buChar char="§"/>
        <a:defRPr>
          <a:solidFill>
            <a:schemeClr val="bg1"/>
          </a:solidFill>
          <a:latin typeface="+mn-lt"/>
          <a:ea typeface="+mn-ea"/>
        </a:defRPr>
      </a:lvl2pPr>
      <a:lvl3pPr marL="1141413" indent="-187325" algn="l" rtl="0" eaLnBrk="0" fontAlgn="base" hangingPunct="0">
        <a:spcBef>
          <a:spcPct val="20000"/>
        </a:spcBef>
        <a:spcAft>
          <a:spcPct val="0"/>
        </a:spcAft>
        <a:buClr>
          <a:schemeClr val="bg1"/>
        </a:buClr>
        <a:buSzPct val="80000"/>
        <a:buFont typeface="Wingdings" charset="0"/>
        <a:buChar char="§"/>
        <a:defRPr>
          <a:solidFill>
            <a:schemeClr val="bg1"/>
          </a:solidFill>
          <a:latin typeface="+mn-lt"/>
          <a:ea typeface="+mn-ea"/>
        </a:defRPr>
      </a:lvl3pPr>
      <a:lvl4pPr marL="1519238" indent="-187325" algn="l" rtl="0" eaLnBrk="0" fontAlgn="base" hangingPunct="0">
        <a:spcBef>
          <a:spcPct val="20000"/>
        </a:spcBef>
        <a:spcAft>
          <a:spcPct val="0"/>
        </a:spcAft>
        <a:buClr>
          <a:schemeClr val="bg1"/>
        </a:buClr>
        <a:buChar char="–"/>
        <a:defRPr>
          <a:solidFill>
            <a:schemeClr val="bg1"/>
          </a:solidFill>
          <a:latin typeface="+mn-lt"/>
          <a:ea typeface="+mn-ea"/>
        </a:defRPr>
      </a:lvl4pPr>
      <a:lvl5pPr marL="1898650" indent="-188913" algn="l" rtl="0" eaLnBrk="0" fontAlgn="base" hangingPunct="0">
        <a:spcBef>
          <a:spcPct val="20000"/>
        </a:spcBef>
        <a:spcAft>
          <a:spcPct val="0"/>
        </a:spcAft>
        <a:buClr>
          <a:schemeClr val="bg1"/>
        </a:buClr>
        <a:buChar char="»"/>
        <a:defRPr>
          <a:solidFill>
            <a:schemeClr val="bg1"/>
          </a:solidFill>
          <a:latin typeface="+mn-lt"/>
          <a:ea typeface="+mn-ea"/>
        </a:defRPr>
      </a:lvl5pPr>
      <a:lvl6pPr marL="2355850" indent="-188913" algn="l" rtl="0" fontAlgn="base">
        <a:spcBef>
          <a:spcPct val="20000"/>
        </a:spcBef>
        <a:spcAft>
          <a:spcPct val="0"/>
        </a:spcAft>
        <a:buChar char="»"/>
        <a:defRPr>
          <a:solidFill>
            <a:schemeClr val="tx1"/>
          </a:solidFill>
          <a:latin typeface="+mn-lt"/>
          <a:ea typeface="+mn-ea"/>
        </a:defRPr>
      </a:lvl6pPr>
      <a:lvl7pPr marL="2813050" indent="-188913" algn="l" rtl="0" fontAlgn="base">
        <a:spcBef>
          <a:spcPct val="20000"/>
        </a:spcBef>
        <a:spcAft>
          <a:spcPct val="0"/>
        </a:spcAft>
        <a:buChar char="»"/>
        <a:defRPr>
          <a:solidFill>
            <a:schemeClr val="tx1"/>
          </a:solidFill>
          <a:latin typeface="+mn-lt"/>
          <a:ea typeface="+mn-ea"/>
        </a:defRPr>
      </a:lvl7pPr>
      <a:lvl8pPr marL="3270250" indent="-188913" algn="l" rtl="0" fontAlgn="base">
        <a:spcBef>
          <a:spcPct val="20000"/>
        </a:spcBef>
        <a:spcAft>
          <a:spcPct val="0"/>
        </a:spcAft>
        <a:buChar char="»"/>
        <a:defRPr>
          <a:solidFill>
            <a:schemeClr val="tx1"/>
          </a:solidFill>
          <a:latin typeface="+mn-lt"/>
          <a:ea typeface="+mn-ea"/>
        </a:defRPr>
      </a:lvl8pPr>
      <a:lvl9pPr marL="3727450" indent="-188913" algn="l" rtl="0" fontAlgn="base">
        <a:spcBef>
          <a:spcPct val="20000"/>
        </a:spcBef>
        <a:spcAft>
          <a:spcPct val="0"/>
        </a:spcAft>
        <a:buChar char="»"/>
        <a:defRPr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0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em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emf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emf"/><Relationship Id="rId3" Type="http://schemas.openxmlformats.org/officeDocument/2006/relationships/image" Target="../media/image14.emf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em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openxmlformats.org/officeDocument/2006/relationships/image" Target="../media/image4.emf"/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5.png"/><Relationship Id="rId3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4" Type="http://schemas.openxmlformats.org/officeDocument/2006/relationships/image" Target="../media/image9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49" name="Title 6"/>
          <p:cNvSpPr>
            <a:spLocks noGrp="1"/>
          </p:cNvSpPr>
          <p:nvPr>
            <p:ph type="ctrTitle"/>
          </p:nvPr>
        </p:nvSpPr>
        <p:spPr>
          <a:xfrm>
            <a:off x="533400" y="1905000"/>
            <a:ext cx="7391400" cy="1897062"/>
          </a:xfrm>
        </p:spPr>
        <p:txBody>
          <a:bodyPr/>
          <a:lstStyle/>
          <a:p>
            <a:pPr algn="l"/>
            <a:r>
              <a:rPr lang="en-US" sz="4400" dirty="0" smtClean="0">
                <a:latin typeface="Arial" charset="0"/>
                <a:ea typeface="ＭＳ Ｐゴシック" charset="0"/>
                <a:cs typeface="ＭＳ Ｐゴシック" charset="0"/>
              </a:rPr>
              <a:t>Bayesian </a:t>
            </a:r>
            <a:r>
              <a:rPr lang="en-US" sz="4400" dirty="0" err="1" smtClean="0">
                <a:latin typeface="Arial" charset="0"/>
                <a:ea typeface="ＭＳ Ｐゴシック" charset="0"/>
                <a:cs typeface="ＭＳ Ｐゴシック" charset="0"/>
              </a:rPr>
              <a:t>Nonparametrics</a:t>
            </a:r>
            <a:r>
              <a:rPr lang="en-US" sz="4400" dirty="0" smtClean="0">
                <a:latin typeface="Arial" charset="0"/>
                <a:ea typeface="ＭＳ Ｐゴシック" charset="0"/>
                <a:cs typeface="ＭＳ Ｐゴシック" charset="0"/>
              </a:rPr>
              <a:t> via Probabilistic </a:t>
            </a:r>
            <a:r>
              <a:rPr lang="en-US" sz="4400" dirty="0" smtClean="0">
                <a:latin typeface="Arial" charset="0"/>
                <a:ea typeface="ＭＳ Ｐゴシック" charset="0"/>
                <a:cs typeface="ＭＳ Ｐゴシック" charset="0"/>
              </a:rPr>
              <a:t>Programming </a:t>
            </a:r>
            <a:r>
              <a:rPr lang="en-US" sz="4800" dirty="0" smtClean="0">
                <a:latin typeface="Arial" charset="0"/>
                <a:ea typeface="ＭＳ Ｐゴシック" charset="0"/>
                <a:cs typeface="ＭＳ Ｐゴシック" charset="0"/>
              </a:rPr>
              <a:t/>
            </a:r>
            <a:br>
              <a:rPr lang="en-US" sz="4800" dirty="0" smtClean="0">
                <a:latin typeface="Arial" charset="0"/>
                <a:ea typeface="ＭＳ Ｐゴシック" charset="0"/>
                <a:cs typeface="ＭＳ Ｐゴシック" charset="0"/>
              </a:rPr>
            </a:br>
            <a:endParaRPr lang="en-US" sz="4800" dirty="0"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27650" name="Subtitle 7"/>
          <p:cNvSpPr>
            <a:spLocks noGrp="1"/>
          </p:cNvSpPr>
          <p:nvPr>
            <p:ph type="subTitle" idx="1"/>
          </p:nvPr>
        </p:nvSpPr>
        <p:spPr>
          <a:xfrm>
            <a:off x="5954713" y="4572000"/>
            <a:ext cx="5399087" cy="1981200"/>
          </a:xfrm>
        </p:spPr>
        <p:txBody>
          <a:bodyPr/>
          <a:lstStyle/>
          <a:p>
            <a:endParaRPr lang="en-US" dirty="0" smtClean="0">
              <a:latin typeface="Arial" charset="0"/>
              <a:ea typeface="ＭＳ Ｐゴシック" charset="0"/>
              <a:cs typeface="ＭＳ Ｐゴシック" charset="0"/>
            </a:endParaRPr>
          </a:p>
          <a:p>
            <a:endParaRPr lang="en-US" dirty="0" smtClean="0">
              <a:latin typeface="Arial" charset="0"/>
              <a:ea typeface="ＭＳ Ｐゴシック" charset="0"/>
              <a:cs typeface="ＭＳ Ｐゴシック" charset="0"/>
            </a:endParaRPr>
          </a:p>
          <a:p>
            <a:endParaRPr lang="en-US" dirty="0">
              <a:latin typeface="Arial" charset="0"/>
              <a:ea typeface="ＭＳ Ｐゴシック" charset="0"/>
              <a:cs typeface="ＭＳ Ｐゴシック" charset="0"/>
            </a:endParaRPr>
          </a:p>
          <a:p>
            <a:endParaRPr lang="en-US" sz="1400" dirty="0" smtClean="0">
              <a:latin typeface="Arial" charset="0"/>
              <a:ea typeface="ＭＳ Ｐゴシック" charset="0"/>
              <a:cs typeface="ＭＳ Ｐゴシック" charset="0"/>
            </a:endParaRPr>
          </a:p>
          <a:p>
            <a:r>
              <a:rPr lang="en-US" sz="1400" dirty="0" smtClean="0">
                <a:latin typeface="Arial" charset="0"/>
                <a:ea typeface="ＭＳ Ｐゴシック" charset="0"/>
                <a:cs typeface="ＭＳ Ｐゴシック" charset="0"/>
              </a:rPr>
              <a:t>Frank Wood</a:t>
            </a:r>
          </a:p>
          <a:p>
            <a:r>
              <a:rPr lang="en-US" sz="1400" dirty="0" err="1" smtClean="0">
                <a:latin typeface="Arial" charset="0"/>
                <a:ea typeface="ＭＳ Ｐゴシック" charset="0"/>
                <a:cs typeface="ＭＳ Ｐゴシック" charset="0"/>
              </a:rPr>
              <a:t>fwood@robots.ox.ac.uk</a:t>
            </a:r>
            <a:endParaRPr lang="en-US" sz="1400" dirty="0" smtClean="0">
              <a:latin typeface="Arial" charset="0"/>
              <a:ea typeface="ＭＳ Ｐゴシック" charset="0"/>
              <a:cs typeface="ＭＳ Ｐゴシック" charset="0"/>
            </a:endParaRPr>
          </a:p>
          <a:p>
            <a:r>
              <a:rPr lang="en-US" sz="1400" dirty="0" smtClean="0">
                <a:latin typeface="Arial" charset="0"/>
                <a:ea typeface="ＭＳ Ｐゴシック" charset="0"/>
                <a:cs typeface="ＭＳ Ｐゴシック" charset="0"/>
              </a:rPr>
              <a:t>http://</a:t>
            </a:r>
            <a:r>
              <a:rPr lang="en-US" sz="1400" dirty="0" err="1" smtClean="0">
                <a:latin typeface="Arial" charset="0"/>
                <a:ea typeface="ＭＳ Ｐゴシック" charset="0"/>
                <a:cs typeface="ＭＳ Ｐゴシック" charset="0"/>
              </a:rPr>
              <a:t>www.robots.ox.ac.uk</a:t>
            </a:r>
            <a:r>
              <a:rPr lang="en-US" sz="1400" dirty="0" smtClean="0">
                <a:latin typeface="Arial" charset="0"/>
                <a:ea typeface="ＭＳ Ｐゴシック" charset="0"/>
                <a:cs typeface="ＭＳ Ｐゴシック" charset="0"/>
              </a:rPr>
              <a:t>/~</a:t>
            </a:r>
            <a:r>
              <a:rPr lang="en-US" sz="1400" dirty="0" err="1" smtClean="0">
                <a:latin typeface="Arial" charset="0"/>
                <a:ea typeface="ＭＳ Ｐゴシック" charset="0"/>
                <a:cs typeface="ＭＳ Ｐゴシック" charset="0"/>
              </a:rPr>
              <a:t>fwood</a:t>
            </a:r>
            <a:endParaRPr lang="en-US" sz="1400" dirty="0" smtClean="0">
              <a:latin typeface="Arial" charset="0"/>
              <a:ea typeface="ＭＳ Ｐゴシック" charset="0"/>
              <a:cs typeface="ＭＳ Ｐゴシック" charset="0"/>
            </a:endParaRPr>
          </a:p>
          <a:p>
            <a:r>
              <a:rPr lang="en-US" sz="1400" dirty="0" smtClean="0">
                <a:latin typeface="Arial" charset="0"/>
                <a:ea typeface="ＭＳ Ｐゴシック" charset="0"/>
                <a:cs typeface="ＭＳ Ｐゴシック" charset="0"/>
              </a:rPr>
              <a:t>MLSS 2014</a:t>
            </a:r>
            <a:endParaRPr lang="en-US" sz="1400" dirty="0" smtClean="0">
              <a:latin typeface="Arial" charset="0"/>
              <a:ea typeface="ＭＳ Ｐゴシック" charset="0"/>
              <a:cs typeface="ＭＳ Ｐゴシック" charset="0"/>
            </a:endParaRPr>
          </a:p>
          <a:p>
            <a:r>
              <a:rPr lang="en-US" sz="1400" dirty="0" smtClean="0">
                <a:latin typeface="Arial" charset="0"/>
                <a:ea typeface="ＭＳ Ｐゴシック" charset="0"/>
                <a:cs typeface="ＭＳ Ｐゴシック" charset="0"/>
              </a:rPr>
              <a:t>May, </a:t>
            </a:r>
            <a:r>
              <a:rPr lang="en-US" sz="1400" dirty="0" smtClean="0">
                <a:latin typeface="Arial" charset="0"/>
                <a:ea typeface="ＭＳ Ｐゴシック" charset="0"/>
                <a:cs typeface="ＭＳ Ｐゴシック" charset="0"/>
              </a:rPr>
              <a:t>2014 Reykjavik</a:t>
            </a:r>
          </a:p>
        </p:txBody>
      </p:sp>
      <p:sp>
        <p:nvSpPr>
          <p:cNvPr id="3" name="Rectangle 2"/>
          <p:cNvSpPr/>
          <p:nvPr/>
        </p:nvSpPr>
        <p:spPr>
          <a:xfrm>
            <a:off x="990600" y="3810000"/>
            <a:ext cx="7772400" cy="113877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 smtClean="0">
                <a:solidFill>
                  <a:schemeClr val="bg1"/>
                </a:solidFill>
              </a:rPr>
              <a:t>Excellent tutorial dedicated to Bayesian </a:t>
            </a:r>
            <a:r>
              <a:rPr lang="en-US" sz="2000" dirty="0" err="1" smtClean="0">
                <a:solidFill>
                  <a:schemeClr val="bg1"/>
                </a:solidFill>
              </a:rPr>
              <a:t>nonparametrics</a:t>
            </a:r>
            <a:r>
              <a:rPr lang="en-US" sz="2000" dirty="0" smtClean="0">
                <a:solidFill>
                  <a:schemeClr val="bg1"/>
                </a:solidFill>
              </a:rPr>
              <a:t> :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r>
              <a:rPr lang="en-US" dirty="0" smtClean="0">
                <a:solidFill>
                  <a:schemeClr val="bg1"/>
                </a:solidFill>
              </a:rPr>
              <a:t>http</a:t>
            </a:r>
            <a:r>
              <a:rPr lang="en-US" dirty="0">
                <a:solidFill>
                  <a:schemeClr val="bg1"/>
                </a:solidFill>
              </a:rPr>
              <a:t>://</a:t>
            </a:r>
            <a:r>
              <a:rPr lang="en-US" dirty="0" err="1">
                <a:solidFill>
                  <a:schemeClr val="bg1"/>
                </a:solidFill>
              </a:rPr>
              <a:t>www.stats.ox.ac.uk</a:t>
            </a:r>
            <a:r>
              <a:rPr lang="en-US" dirty="0">
                <a:solidFill>
                  <a:schemeClr val="bg1"/>
                </a:solidFill>
              </a:rPr>
              <a:t>/~</a:t>
            </a:r>
            <a:r>
              <a:rPr lang="en-US" dirty="0" err="1">
                <a:solidFill>
                  <a:schemeClr val="bg1"/>
                </a:solidFill>
              </a:rPr>
              <a:t>teh</a:t>
            </a:r>
            <a:r>
              <a:rPr lang="en-US" dirty="0">
                <a:solidFill>
                  <a:schemeClr val="bg1"/>
                </a:solidFill>
              </a:rPr>
              <a:t>/</a:t>
            </a:r>
            <a:r>
              <a:rPr lang="en-US" dirty="0" err="1">
                <a:solidFill>
                  <a:schemeClr val="bg1"/>
                </a:solidFill>
              </a:rPr>
              <a:t>npbayes.html</a:t>
            </a:r>
            <a:endParaRPr lang="en-US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Consequence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8600" y="1511300"/>
            <a:ext cx="8763000" cy="4114800"/>
          </a:xfrm>
        </p:spPr>
        <p:txBody>
          <a:bodyPr/>
          <a:lstStyle/>
          <a:p>
            <a:r>
              <a:rPr lang="en-US" dirty="0" smtClean="0"/>
              <a:t>Using </a:t>
            </a:r>
            <a:r>
              <a:rPr lang="en-US" dirty="0" err="1" smtClean="0"/>
              <a:t>DPmem</a:t>
            </a:r>
            <a:r>
              <a:rPr lang="en-US" dirty="0" smtClean="0"/>
              <a:t>, coding DP mixtures and other DP-related Bayesian nonparametric models  is straightforward</a:t>
            </a:r>
            <a:endParaRPr lang="en-US" sz="4400" dirty="0"/>
          </a:p>
          <a:p>
            <a:endParaRPr lang="en-US" sz="4400" dirty="0" smtClean="0"/>
          </a:p>
          <a:p>
            <a:pPr marL="481013" lvl="1" indent="0">
              <a:buNone/>
            </a:pPr>
            <a:r>
              <a:rPr lang="en-US" sz="1400" dirty="0" smtClean="0">
                <a:latin typeface="Courier New"/>
              </a:rPr>
              <a:t>; base distribution</a:t>
            </a:r>
          </a:p>
          <a:p>
            <a:pPr marL="481013" lvl="1" indent="0">
              <a:buNone/>
            </a:pPr>
            <a:r>
              <a:rPr lang="en-US" sz="1400" dirty="0" smtClean="0">
                <a:latin typeface="Courier New"/>
              </a:rPr>
              <a:t>[</a:t>
            </a:r>
            <a:r>
              <a:rPr lang="en-US" sz="1400" dirty="0">
                <a:latin typeface="Courier New"/>
              </a:rPr>
              <a:t>assume H (lambda () (begin </a:t>
            </a:r>
            <a:endParaRPr lang="en-US" sz="1400" dirty="0" smtClean="0">
              <a:latin typeface="Courier New"/>
            </a:endParaRPr>
          </a:p>
          <a:p>
            <a:pPr marL="481013" lvl="1" indent="0">
              <a:buNone/>
            </a:pPr>
            <a:r>
              <a:rPr lang="en-US" sz="1400" dirty="0">
                <a:latin typeface="Courier New"/>
              </a:rPr>
              <a:t> </a:t>
            </a:r>
            <a:r>
              <a:rPr lang="en-US" sz="1400" dirty="0" smtClean="0">
                <a:latin typeface="Courier New"/>
              </a:rPr>
              <a:t>                       (</a:t>
            </a:r>
            <a:r>
              <a:rPr lang="en-US" sz="1400" dirty="0">
                <a:latin typeface="Courier New"/>
              </a:rPr>
              <a:t>define v (/ 1.0 (gamma 1 10))) </a:t>
            </a:r>
            <a:endParaRPr lang="en-US" sz="1400" dirty="0" smtClean="0">
              <a:latin typeface="Courier New"/>
            </a:endParaRPr>
          </a:p>
          <a:p>
            <a:pPr marL="481013" lvl="1" indent="0">
              <a:buNone/>
            </a:pPr>
            <a:r>
              <a:rPr lang="en-US" sz="1400" dirty="0">
                <a:latin typeface="Courier New"/>
              </a:rPr>
              <a:t> </a:t>
            </a:r>
            <a:r>
              <a:rPr lang="en-US" sz="1400" dirty="0" smtClean="0">
                <a:latin typeface="Courier New"/>
              </a:rPr>
              <a:t>                       (</a:t>
            </a:r>
            <a:r>
              <a:rPr lang="en-US" sz="1400" dirty="0">
                <a:latin typeface="Courier New"/>
              </a:rPr>
              <a:t>list (normal 0 (</a:t>
            </a:r>
            <a:r>
              <a:rPr lang="en-US" sz="1400" dirty="0" err="1">
                <a:latin typeface="Courier New"/>
              </a:rPr>
              <a:t>sqrt</a:t>
            </a:r>
            <a:r>
              <a:rPr lang="en-US" sz="1400" dirty="0">
                <a:latin typeface="Courier New"/>
              </a:rPr>
              <a:t> (* 10 v))) (</a:t>
            </a:r>
            <a:r>
              <a:rPr lang="en-US" sz="1400" dirty="0" err="1">
                <a:latin typeface="Courier New"/>
              </a:rPr>
              <a:t>sqrt</a:t>
            </a:r>
            <a:r>
              <a:rPr lang="en-US" sz="1400" dirty="0">
                <a:latin typeface="Courier New"/>
              </a:rPr>
              <a:t> v))))] </a:t>
            </a:r>
          </a:p>
          <a:p>
            <a:pPr marL="481013" lvl="1" indent="0">
              <a:buNone/>
            </a:pPr>
            <a:endParaRPr lang="en-US" sz="1400" dirty="0" smtClean="0">
              <a:latin typeface="Courier New"/>
            </a:endParaRPr>
          </a:p>
          <a:p>
            <a:pPr marL="481013" lvl="1" indent="0">
              <a:buNone/>
            </a:pPr>
            <a:r>
              <a:rPr lang="en-US" sz="1400" dirty="0" smtClean="0">
                <a:latin typeface="Courier New"/>
              </a:rPr>
              <a:t>; lazy DP representation</a:t>
            </a:r>
            <a:endParaRPr lang="en-US" sz="1400" dirty="0">
              <a:latin typeface="Courier New"/>
            </a:endParaRPr>
          </a:p>
          <a:p>
            <a:pPr marL="481013" lvl="1" indent="0">
              <a:buNone/>
            </a:pPr>
            <a:r>
              <a:rPr lang="en-US" sz="1400" dirty="0">
                <a:latin typeface="Courier New"/>
              </a:rPr>
              <a:t>[assume </a:t>
            </a:r>
            <a:r>
              <a:rPr lang="en-US" sz="1400" dirty="0" err="1">
                <a:latin typeface="Courier New"/>
              </a:rPr>
              <a:t>gaussian</a:t>
            </a:r>
            <a:r>
              <a:rPr lang="en-US" sz="1400" dirty="0">
                <a:latin typeface="Courier New"/>
              </a:rPr>
              <a:t>-mixture-model-parameters (</a:t>
            </a:r>
            <a:r>
              <a:rPr lang="en-US" sz="1400" dirty="0" err="1">
                <a:latin typeface="Courier New"/>
              </a:rPr>
              <a:t>DPmem</a:t>
            </a:r>
            <a:r>
              <a:rPr lang="en-US" sz="1400" dirty="0">
                <a:latin typeface="Courier New"/>
              </a:rPr>
              <a:t> 1.72 H)</a:t>
            </a:r>
            <a:r>
              <a:rPr lang="en-US" sz="1400" dirty="0" smtClean="0">
                <a:latin typeface="Courier New"/>
              </a:rPr>
              <a:t>]</a:t>
            </a:r>
          </a:p>
          <a:p>
            <a:pPr marL="481013" lvl="1" indent="0">
              <a:buNone/>
            </a:pPr>
            <a:endParaRPr lang="en-US" sz="1400" dirty="0" smtClean="0">
              <a:latin typeface="Courier New"/>
            </a:endParaRPr>
          </a:p>
          <a:p>
            <a:pPr marL="481013" lvl="1" indent="0">
              <a:buNone/>
            </a:pPr>
            <a:r>
              <a:rPr lang="en-US" sz="1400" dirty="0" smtClean="0">
                <a:latin typeface="Courier New"/>
              </a:rPr>
              <a:t>; data</a:t>
            </a:r>
            <a:endParaRPr lang="en-US" sz="1400" dirty="0">
              <a:latin typeface="Courier New"/>
            </a:endParaRPr>
          </a:p>
          <a:p>
            <a:pPr marL="481013" lvl="1" indent="0">
              <a:buNone/>
            </a:pPr>
            <a:r>
              <a:rPr lang="en-US" sz="1400" dirty="0">
                <a:latin typeface="Courier New"/>
              </a:rPr>
              <a:t>[observe-</a:t>
            </a:r>
            <a:r>
              <a:rPr lang="en-US" sz="1400" dirty="0" err="1">
                <a:latin typeface="Courier New"/>
              </a:rPr>
              <a:t>csv</a:t>
            </a:r>
            <a:r>
              <a:rPr lang="en-US" sz="1400" dirty="0">
                <a:latin typeface="Courier New"/>
              </a:rPr>
              <a:t> </a:t>
            </a:r>
            <a:r>
              <a:rPr lang="en-US" sz="1400" dirty="0" smtClean="0">
                <a:latin typeface="Courier New"/>
              </a:rPr>
              <a:t>”…" </a:t>
            </a:r>
            <a:r>
              <a:rPr lang="en-US" sz="1400" dirty="0">
                <a:latin typeface="Courier New"/>
              </a:rPr>
              <a:t>(apply normal (</a:t>
            </a:r>
            <a:r>
              <a:rPr lang="en-US" sz="1400" dirty="0" err="1">
                <a:latin typeface="Courier New"/>
              </a:rPr>
              <a:t>gaussian</a:t>
            </a:r>
            <a:r>
              <a:rPr lang="en-US" sz="1400" dirty="0">
                <a:latin typeface="Courier New"/>
              </a:rPr>
              <a:t>-mixture-model-parameters)) $2]</a:t>
            </a:r>
          </a:p>
          <a:p>
            <a:pPr marL="481013" lvl="1" indent="0">
              <a:buNone/>
            </a:pPr>
            <a:endParaRPr lang="en-US" sz="1400" dirty="0" smtClean="0">
              <a:latin typeface="Courier New"/>
            </a:endParaRPr>
          </a:p>
          <a:p>
            <a:pPr marL="481013" lvl="1" indent="0">
              <a:buNone/>
            </a:pPr>
            <a:r>
              <a:rPr lang="en-US" sz="1400" dirty="0" smtClean="0">
                <a:latin typeface="Courier New"/>
              </a:rPr>
              <a:t>; density estimate</a:t>
            </a:r>
            <a:endParaRPr lang="en-US" sz="1400" dirty="0">
              <a:latin typeface="Courier New"/>
            </a:endParaRPr>
          </a:p>
          <a:p>
            <a:pPr marL="481013" lvl="1" indent="0">
              <a:buNone/>
            </a:pPr>
            <a:r>
              <a:rPr lang="en-US" sz="1400" dirty="0">
                <a:latin typeface="Courier New"/>
              </a:rPr>
              <a:t>[predict (apply normal (</a:t>
            </a:r>
            <a:r>
              <a:rPr lang="en-US" sz="1400" dirty="0" err="1">
                <a:latin typeface="Courier New"/>
              </a:rPr>
              <a:t>gaussian</a:t>
            </a:r>
            <a:r>
              <a:rPr lang="en-US" sz="1400" dirty="0">
                <a:latin typeface="Courier New"/>
              </a:rPr>
              <a:t>-mixture-model-parameters))</a:t>
            </a:r>
            <a:r>
              <a:rPr lang="en-US" sz="1400" dirty="0" smtClean="0">
                <a:latin typeface="Courier New"/>
              </a:rPr>
              <a:t>]</a:t>
            </a:r>
          </a:p>
          <a:p>
            <a:pPr marL="0" indent="0">
              <a:lnSpc>
                <a:spcPct val="100000"/>
              </a:lnSpc>
              <a:buNone/>
            </a:pPr>
            <a:endParaRPr lang="en-US" sz="1600" dirty="0">
              <a:latin typeface="Courier New"/>
            </a:endParaRPr>
          </a:p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857247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Hierarchical </a:t>
            </a:r>
            <a:r>
              <a:rPr lang="en-US" dirty="0" err="1" smtClean="0"/>
              <a:t>Dirichlet</a:t>
            </a:r>
            <a:r>
              <a:rPr lang="en-US" dirty="0" smtClean="0"/>
              <a:t> Process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0" indent="0">
              <a:lnSpc>
                <a:spcPct val="100000"/>
              </a:lnSpc>
              <a:buNone/>
            </a:pPr>
            <a:r>
              <a:rPr lang="en-US" sz="1400" dirty="0">
                <a:latin typeface="Courier New"/>
              </a:rPr>
              <a:t>[assume H </a:t>
            </a:r>
            <a:r>
              <a:rPr lang="en-US" sz="1400" dirty="0" smtClean="0">
                <a:latin typeface="Courier New"/>
              </a:rPr>
              <a:t>(lambda ()…)]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1400" dirty="0" smtClean="0">
                <a:latin typeface="Courier New"/>
              </a:rPr>
              <a:t>[assume G0 (</a:t>
            </a:r>
            <a:r>
              <a:rPr lang="en-US" sz="1400" dirty="0" err="1" smtClean="0">
                <a:latin typeface="Courier New"/>
              </a:rPr>
              <a:t>DPmem</a:t>
            </a:r>
            <a:r>
              <a:rPr lang="en-US" sz="1400" dirty="0" smtClean="0">
                <a:latin typeface="Courier New"/>
              </a:rPr>
              <a:t> alpha H)]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1400" dirty="0" smtClean="0">
                <a:latin typeface="Courier New"/>
              </a:rPr>
              <a:t>[assume G1 (</a:t>
            </a:r>
            <a:r>
              <a:rPr lang="en-US" sz="1400" dirty="0" err="1" smtClean="0">
                <a:latin typeface="Courier New"/>
              </a:rPr>
              <a:t>DPmem</a:t>
            </a:r>
            <a:r>
              <a:rPr lang="en-US" sz="1400" dirty="0" smtClean="0">
                <a:latin typeface="Courier New"/>
              </a:rPr>
              <a:t> alpha G0)]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1400" dirty="0">
                <a:latin typeface="Courier New"/>
              </a:rPr>
              <a:t>[assume </a:t>
            </a:r>
            <a:r>
              <a:rPr lang="en-US" sz="1400" dirty="0" smtClean="0">
                <a:latin typeface="Courier New"/>
              </a:rPr>
              <a:t>G2 </a:t>
            </a:r>
            <a:r>
              <a:rPr lang="en-US" sz="1400" dirty="0">
                <a:latin typeface="Courier New"/>
              </a:rPr>
              <a:t>(</a:t>
            </a:r>
            <a:r>
              <a:rPr lang="en-US" sz="1400" dirty="0" err="1">
                <a:latin typeface="Courier New"/>
              </a:rPr>
              <a:t>DPmem</a:t>
            </a:r>
            <a:r>
              <a:rPr lang="en-US" sz="1400" dirty="0">
                <a:latin typeface="Courier New"/>
              </a:rPr>
              <a:t> alpha </a:t>
            </a:r>
            <a:r>
              <a:rPr lang="en-US" sz="1400" dirty="0" smtClean="0">
                <a:latin typeface="Courier New"/>
              </a:rPr>
              <a:t>G0)]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1400" dirty="0" smtClean="0">
                <a:latin typeface="Courier New"/>
              </a:rPr>
              <a:t>[observe (apply F (G1)) x11]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1400" dirty="0">
                <a:latin typeface="Courier New"/>
              </a:rPr>
              <a:t>[observe (apply F (G1)) </a:t>
            </a:r>
            <a:r>
              <a:rPr lang="en-US" sz="1400" dirty="0" smtClean="0">
                <a:latin typeface="Courier New"/>
              </a:rPr>
              <a:t>x12]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1400" dirty="0" smtClean="0">
                <a:latin typeface="Courier New"/>
              </a:rPr>
              <a:t>…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1400" dirty="0">
                <a:latin typeface="Courier New"/>
              </a:rPr>
              <a:t>[observe (apply F (</a:t>
            </a:r>
            <a:r>
              <a:rPr lang="en-US" sz="1400" dirty="0" smtClean="0">
                <a:latin typeface="Courier New"/>
              </a:rPr>
              <a:t>G2)</a:t>
            </a:r>
            <a:r>
              <a:rPr lang="en-US" sz="1400" dirty="0">
                <a:latin typeface="Courier New"/>
              </a:rPr>
              <a:t>) </a:t>
            </a:r>
            <a:r>
              <a:rPr lang="en-US" sz="1400" dirty="0" smtClean="0">
                <a:latin typeface="Courier New"/>
              </a:rPr>
              <a:t>x21]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1400" dirty="0" smtClean="0">
                <a:latin typeface="Courier New"/>
              </a:rPr>
              <a:t>…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1400" dirty="0" smtClean="0">
                <a:latin typeface="Courier New"/>
              </a:rPr>
              <a:t>[predict </a:t>
            </a:r>
            <a:r>
              <a:rPr lang="en-US" sz="1400" dirty="0">
                <a:latin typeface="Courier New"/>
              </a:rPr>
              <a:t>(apply F (G1)</a:t>
            </a:r>
            <a:r>
              <a:rPr lang="en-US" sz="1400" dirty="0" smtClean="0">
                <a:latin typeface="Courier New"/>
              </a:rPr>
              <a:t>)]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1400" dirty="0">
                <a:latin typeface="Courier New"/>
              </a:rPr>
              <a:t>[predict (apply F (</a:t>
            </a:r>
            <a:r>
              <a:rPr lang="en-US" sz="1400" dirty="0" smtClean="0">
                <a:latin typeface="Courier New"/>
              </a:rPr>
              <a:t>G2)</a:t>
            </a:r>
            <a:r>
              <a:rPr lang="en-US" sz="1400" dirty="0">
                <a:latin typeface="Courier New"/>
              </a:rPr>
              <a:t>)]</a:t>
            </a:r>
          </a:p>
          <a:p>
            <a:pPr marL="0" indent="0">
              <a:lnSpc>
                <a:spcPct val="100000"/>
              </a:lnSpc>
              <a:buNone/>
            </a:pPr>
            <a:endParaRPr lang="en-US" sz="1400" dirty="0">
              <a:latin typeface="Courier New"/>
            </a:endParaRPr>
          </a:p>
          <a:p>
            <a:pPr marL="0" indent="0">
              <a:lnSpc>
                <a:spcPct val="100000"/>
              </a:lnSpc>
              <a:buNone/>
            </a:pPr>
            <a:endParaRPr lang="en-US" sz="1400" dirty="0">
              <a:latin typeface="Courier New"/>
            </a:endParaRPr>
          </a:p>
          <a:p>
            <a:pPr marL="0" indent="0">
              <a:lnSpc>
                <a:spcPct val="100000"/>
              </a:lnSpc>
              <a:buNone/>
            </a:pPr>
            <a:endParaRPr lang="en-US" sz="1400" dirty="0">
              <a:latin typeface="Courier New"/>
            </a:endParaRPr>
          </a:p>
          <a:p>
            <a:pPr marL="0" indent="0">
              <a:lnSpc>
                <a:spcPct val="100000"/>
              </a:lnSpc>
              <a:buNone/>
            </a:pPr>
            <a:endParaRPr lang="en-US" sz="1400" dirty="0" smtClean="0">
              <a:latin typeface="Courier New"/>
            </a:endParaRPr>
          </a:p>
          <a:p>
            <a:pPr marL="0" indent="0">
              <a:lnSpc>
                <a:spcPct val="100000"/>
              </a:lnSpc>
              <a:buNone/>
            </a:pPr>
            <a:endParaRPr lang="en-US" sz="1400" dirty="0" smtClean="0"/>
          </a:p>
          <a:p>
            <a:endParaRPr lang="en-US" sz="1400" dirty="0"/>
          </a:p>
          <a:p>
            <a:endParaRPr lang="en-US" sz="1400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half" idx="2"/>
          </p:nvPr>
        </p:nvPicPr>
        <p:blipFill rotWithShape="1">
          <a:blip r:embed="rId2"/>
          <a:srcRect l="-54670" t="5" r="-54670" b="-1737"/>
          <a:stretch/>
        </p:blipFill>
        <p:spPr>
          <a:xfrm>
            <a:off x="4114800" y="935228"/>
            <a:ext cx="4876800" cy="5358384"/>
          </a:xfrm>
        </p:spPr>
      </p:pic>
      <p:sp>
        <p:nvSpPr>
          <p:cNvPr id="6" name="Rectangle 5"/>
          <p:cNvSpPr/>
          <p:nvPr/>
        </p:nvSpPr>
        <p:spPr>
          <a:xfrm>
            <a:off x="7556206" y="6506746"/>
            <a:ext cx="1587794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o-RO" sz="1600" dirty="0">
                <a:solidFill>
                  <a:srgbClr val="FFFFFF"/>
                </a:solidFill>
              </a:rPr>
              <a:t>[Teh et al 2006]</a:t>
            </a:r>
            <a:endParaRPr lang="en-US" sz="16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9972516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 bwMode="auto">
          <a:xfrm>
            <a:off x="533400" y="990600"/>
            <a:ext cx="8077200" cy="5029200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Stick-Breaking Process Generalizations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19400" y="1676400"/>
            <a:ext cx="3352800" cy="1609344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609600" y="1066800"/>
            <a:ext cx="7924800" cy="56323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en-US" dirty="0" smtClean="0"/>
              <a:t>Two parameter</a:t>
            </a:r>
          </a:p>
          <a:p>
            <a:pPr marL="342900" indent="-342900">
              <a:buFont typeface="Arial"/>
              <a:buChar char="•"/>
            </a:pPr>
            <a:endParaRPr lang="en-US" dirty="0"/>
          </a:p>
          <a:p>
            <a:pPr marL="342900" indent="-342900">
              <a:buFont typeface="Arial"/>
              <a:buChar char="•"/>
            </a:pPr>
            <a:endParaRPr lang="en-US" dirty="0" smtClean="0"/>
          </a:p>
          <a:p>
            <a:pPr marL="342900" indent="-342900">
              <a:buFont typeface="Arial"/>
              <a:buChar char="•"/>
            </a:pPr>
            <a:endParaRPr lang="en-US" dirty="0"/>
          </a:p>
          <a:p>
            <a:pPr marL="342900" indent="-342900">
              <a:buFont typeface="Arial"/>
              <a:buChar char="•"/>
            </a:pPr>
            <a:endParaRPr lang="en-US" dirty="0" smtClean="0"/>
          </a:p>
          <a:p>
            <a:pPr marL="342900" indent="-342900">
              <a:buFont typeface="Arial"/>
              <a:buChar char="•"/>
            </a:pPr>
            <a:endParaRPr lang="en-US" dirty="0"/>
          </a:p>
          <a:p>
            <a:pPr marL="342900" indent="-342900">
              <a:buFont typeface="Arial"/>
              <a:buChar char="•"/>
            </a:pPr>
            <a:r>
              <a:rPr lang="en-US" dirty="0" smtClean="0"/>
              <a:t>Corresponds to Pitman-</a:t>
            </a:r>
            <a:r>
              <a:rPr lang="en-US" dirty="0" err="1" smtClean="0"/>
              <a:t>Yor</a:t>
            </a:r>
            <a:r>
              <a:rPr lang="en-US" dirty="0" smtClean="0"/>
              <a:t> process</a:t>
            </a:r>
          </a:p>
          <a:p>
            <a:pPr marL="342900" indent="-342900">
              <a:buFont typeface="Arial"/>
              <a:buChar char="•"/>
            </a:pPr>
            <a:r>
              <a:rPr lang="en-US" dirty="0" smtClean="0"/>
              <a:t>Induces power-law distribution on number of classes per number of observations</a:t>
            </a:r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1905000" y="6383635"/>
            <a:ext cx="8458200" cy="4308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1"/>
            <a:r>
              <a:rPr lang="en-US" sz="1100" b="1" dirty="0">
                <a:solidFill>
                  <a:schemeClr val="bg1"/>
                </a:solidFill>
              </a:rPr>
              <a:t>[</a:t>
            </a:r>
            <a:r>
              <a:rPr lang="en-US" sz="1100" b="1" dirty="0" err="1" smtClean="0">
                <a:solidFill>
                  <a:schemeClr val="bg1"/>
                </a:solidFill>
              </a:rPr>
              <a:t>Ishwaran</a:t>
            </a:r>
            <a:r>
              <a:rPr lang="en-US" sz="1100" b="1" dirty="0" smtClean="0">
                <a:solidFill>
                  <a:schemeClr val="bg1"/>
                </a:solidFill>
              </a:rPr>
              <a:t> and James,</a:t>
            </a:r>
            <a:r>
              <a:rPr lang="en-US" sz="1100" b="1" dirty="0">
                <a:solidFill>
                  <a:schemeClr val="bg1"/>
                </a:solidFill>
              </a:rPr>
              <a:t>2001] </a:t>
            </a:r>
            <a:r>
              <a:rPr lang="en-US" sz="1100" dirty="0">
                <a:solidFill>
                  <a:schemeClr val="bg1"/>
                </a:solidFill>
              </a:rPr>
              <a:t>Gibbs Sampling Methods for Stick-Breaking </a:t>
            </a:r>
            <a:r>
              <a:rPr lang="en-US" sz="1100" dirty="0" smtClean="0">
                <a:solidFill>
                  <a:schemeClr val="bg1"/>
                </a:solidFill>
              </a:rPr>
              <a:t>Priors</a:t>
            </a:r>
          </a:p>
          <a:p>
            <a:pPr lvl="1"/>
            <a:r>
              <a:rPr lang="en-US" sz="1100" b="1" dirty="0" smtClean="0">
                <a:solidFill>
                  <a:schemeClr val="bg1"/>
                </a:solidFill>
              </a:rPr>
              <a:t>[Pitman and </a:t>
            </a:r>
            <a:r>
              <a:rPr lang="en-US" sz="1100" b="1" dirty="0" err="1" smtClean="0">
                <a:solidFill>
                  <a:schemeClr val="bg1"/>
                </a:solidFill>
              </a:rPr>
              <a:t>Yor</a:t>
            </a:r>
            <a:r>
              <a:rPr lang="en-US" sz="1100" b="1" dirty="0" smtClean="0">
                <a:solidFill>
                  <a:schemeClr val="bg1"/>
                </a:solidFill>
              </a:rPr>
              <a:t> 1997] </a:t>
            </a:r>
            <a:r>
              <a:rPr lang="en-US" sz="1100" dirty="0" smtClean="0">
                <a:solidFill>
                  <a:schemeClr val="bg1"/>
                </a:solidFill>
              </a:rPr>
              <a:t>The two-parameter Poisson-</a:t>
            </a:r>
            <a:r>
              <a:rPr lang="en-US" sz="1100" dirty="0" err="1" smtClean="0">
                <a:solidFill>
                  <a:schemeClr val="bg1"/>
                </a:solidFill>
              </a:rPr>
              <a:t>Dirichlet</a:t>
            </a:r>
            <a:r>
              <a:rPr lang="en-US" sz="1100" dirty="0" smtClean="0">
                <a:solidFill>
                  <a:schemeClr val="bg1"/>
                </a:solidFill>
              </a:rPr>
              <a:t> distribution derived from a stable subordinator</a:t>
            </a:r>
            <a:r>
              <a:rPr lang="en-US" sz="1100" b="1" dirty="0" smtClean="0">
                <a:solidFill>
                  <a:schemeClr val="bg1"/>
                </a:solidFill>
              </a:rPr>
              <a:t> </a:t>
            </a:r>
            <a:endParaRPr lang="en-US" sz="11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712120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287338"/>
            <a:ext cx="8534400" cy="935037"/>
          </a:xfrm>
        </p:spPr>
        <p:txBody>
          <a:bodyPr/>
          <a:lstStyle/>
          <a:p>
            <a:r>
              <a:rPr lang="en-US" dirty="0" smtClean="0"/>
              <a:t>Open Universe vs. Bayesian </a:t>
            </a:r>
            <a:r>
              <a:rPr lang="en-US" dirty="0" err="1" smtClean="0"/>
              <a:t>Nonparametrics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In probabilistic programming systems we can write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sz="1800" dirty="0" smtClean="0">
                <a:latin typeface="Courier New"/>
              </a:rPr>
              <a:t>[</a:t>
            </a:r>
            <a:r>
              <a:rPr lang="en-US" sz="1800" dirty="0">
                <a:latin typeface="Courier New"/>
              </a:rPr>
              <a:t>import 'core]</a:t>
            </a:r>
          </a:p>
          <a:p>
            <a:pPr marL="0" indent="0">
              <a:buNone/>
            </a:pPr>
            <a:r>
              <a:rPr lang="en-US" sz="1800" dirty="0">
                <a:latin typeface="Courier New"/>
              </a:rPr>
              <a:t>[assume K (</a:t>
            </a:r>
            <a:r>
              <a:rPr lang="en-US" sz="1800" dirty="0" err="1">
                <a:latin typeface="Courier New"/>
              </a:rPr>
              <a:t>poisson</a:t>
            </a:r>
            <a:r>
              <a:rPr lang="en-US" sz="1800" dirty="0">
                <a:latin typeface="Courier New"/>
              </a:rPr>
              <a:t> 10)]</a:t>
            </a:r>
          </a:p>
          <a:p>
            <a:pPr marL="0" indent="0">
              <a:buNone/>
            </a:pPr>
            <a:r>
              <a:rPr lang="en-US" sz="1800" dirty="0">
                <a:latin typeface="Courier New"/>
              </a:rPr>
              <a:t>[assume J (map (lambda (x) (/ x K)) (repeat K 1))]</a:t>
            </a:r>
          </a:p>
          <a:p>
            <a:pPr marL="0" indent="0">
              <a:buNone/>
            </a:pPr>
            <a:r>
              <a:rPr lang="en-US" sz="1800" dirty="0">
                <a:latin typeface="Courier New"/>
              </a:rPr>
              <a:t>[assume alpha 2]</a:t>
            </a:r>
          </a:p>
          <a:p>
            <a:pPr marL="0" indent="0">
              <a:buNone/>
            </a:pPr>
            <a:r>
              <a:rPr lang="en-US" sz="1800" dirty="0">
                <a:latin typeface="Courier New"/>
              </a:rPr>
              <a:t>[assume pi (</a:t>
            </a:r>
            <a:r>
              <a:rPr lang="en-US" sz="1800" dirty="0" err="1">
                <a:latin typeface="Courier New"/>
              </a:rPr>
              <a:t>dirichlet</a:t>
            </a:r>
            <a:r>
              <a:rPr lang="en-US" sz="1800" dirty="0">
                <a:latin typeface="Courier New"/>
              </a:rPr>
              <a:t> (map (lambda (x) (* x alpha)) J))</a:t>
            </a:r>
            <a:r>
              <a:rPr lang="en-US" sz="1800" dirty="0" smtClean="0">
                <a:latin typeface="Courier New"/>
              </a:rPr>
              <a:t>]</a:t>
            </a:r>
          </a:p>
          <a:p>
            <a:pPr marL="0" indent="0">
              <a:buNone/>
            </a:pPr>
            <a:endParaRPr lang="en-US" sz="1800" dirty="0">
              <a:latin typeface="Courier New"/>
            </a:endParaRPr>
          </a:p>
          <a:p>
            <a:pPr marL="0" indent="0">
              <a:buNone/>
            </a:pPr>
            <a:endParaRPr lang="en-US" sz="1800" dirty="0" smtClean="0">
              <a:latin typeface="Courier New"/>
            </a:endParaRPr>
          </a:p>
          <a:p>
            <a:pPr marL="0" indent="0">
              <a:buNone/>
            </a:pPr>
            <a:r>
              <a:rPr lang="en-US" sz="1800" dirty="0"/>
              <a:t>W</a:t>
            </a:r>
            <a:r>
              <a:rPr lang="en-US" sz="1800" dirty="0" smtClean="0"/>
              <a:t>hat is the consequential difference?</a:t>
            </a:r>
            <a:endParaRPr lang="en-US" sz="1800" dirty="0">
              <a:latin typeface="Courier New"/>
            </a:endParaRPr>
          </a:p>
          <a:p>
            <a:pPr marL="0" indent="0">
              <a:buNone/>
            </a:pPr>
            <a:endParaRPr lang="en-US" sz="1800" dirty="0" smtClean="0">
              <a:latin typeface="Courier New"/>
            </a:endParaRPr>
          </a:p>
        </p:txBody>
      </p:sp>
    </p:spTree>
    <p:extLst>
      <p:ext uri="{BB962C8B-B14F-4D97-AF65-F5344CB8AC3E}">
        <p14:creationId xmlns:p14="http://schemas.microsoft.com/office/powerpoint/2010/main" val="333407467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Take Home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Probabilistic programming languages are expressive</a:t>
            </a:r>
          </a:p>
          <a:p>
            <a:pPr lvl="1"/>
            <a:r>
              <a:rPr lang="en-US" dirty="0" smtClean="0"/>
              <a:t>Represent Bayesian nonparametric models compactly</a:t>
            </a:r>
          </a:p>
          <a:p>
            <a:r>
              <a:rPr lang="en-US" dirty="0" smtClean="0"/>
              <a:t>Inference speed</a:t>
            </a:r>
          </a:p>
          <a:p>
            <a:pPr lvl="1"/>
            <a:r>
              <a:rPr lang="en-US" dirty="0" smtClean="0"/>
              <a:t>Compare</a:t>
            </a:r>
          </a:p>
          <a:p>
            <a:pPr lvl="2"/>
            <a:r>
              <a:rPr lang="en-US" dirty="0" smtClean="0"/>
              <a:t>Writing the program in a slow prob. </a:t>
            </a:r>
            <a:r>
              <a:rPr lang="en-US" dirty="0" err="1" smtClean="0"/>
              <a:t>prog</a:t>
            </a:r>
            <a:r>
              <a:rPr lang="en-US" dirty="0" smtClean="0"/>
              <a:t>. and waiting for answer</a:t>
            </a:r>
          </a:p>
          <a:p>
            <a:pPr lvl="2"/>
            <a:r>
              <a:rPr lang="en-US" dirty="0" smtClean="0"/>
              <a:t>Deriving fast custom inference then getting answer quickly</a:t>
            </a:r>
          </a:p>
          <a:p>
            <a:r>
              <a:rPr lang="en-US" dirty="0" smtClean="0"/>
              <a:t>Flexibility</a:t>
            </a:r>
          </a:p>
          <a:p>
            <a:pPr lvl="1"/>
            <a:r>
              <a:rPr lang="en-US" dirty="0" smtClean="0"/>
              <a:t>Non-trivial modifications to models are straightforward</a:t>
            </a:r>
          </a:p>
          <a:p>
            <a:pPr lvl="2"/>
            <a:endParaRPr lang="en-US" dirty="0" smtClean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647195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Chinese Restaurant Process</a:t>
            </a:r>
            <a:endParaRPr lang="en-US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/>
          <a:srcRect l="4773" r="4773"/>
          <a:stretch>
            <a:fillRect/>
          </a:stretch>
        </p:blipFill>
        <p:spPr/>
      </p:pic>
      <p:sp>
        <p:nvSpPr>
          <p:cNvPr id="4" name="Rectangle 3"/>
          <p:cNvSpPr/>
          <p:nvPr/>
        </p:nvSpPr>
        <p:spPr bwMode="auto">
          <a:xfrm>
            <a:off x="0" y="914400"/>
            <a:ext cx="9144000" cy="5105400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38400" y="1219200"/>
            <a:ext cx="3818965" cy="1828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889437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7" name="Rectangle 13"/>
          <p:cNvSpPr>
            <a:spLocks noChangeArrowheads="1"/>
          </p:cNvSpPr>
          <p:nvPr/>
        </p:nvSpPr>
        <p:spPr bwMode="auto">
          <a:xfrm>
            <a:off x="838200" y="838200"/>
            <a:ext cx="7467600" cy="518160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en-US">
              <a:solidFill>
                <a:srgbClr val="000000"/>
              </a:solidFill>
            </a:endParaRPr>
          </a:p>
        </p:txBody>
      </p:sp>
      <p:sp>
        <p:nvSpPr>
          <p:cNvPr id="50178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Arial" charset="0"/>
                <a:ea typeface="ＭＳ Ｐゴシック" charset="0"/>
                <a:cs typeface="ＭＳ Ｐゴシック" charset="0"/>
              </a:rPr>
              <a:t>DP </a:t>
            </a:r>
            <a:r>
              <a:rPr lang="en-US" dirty="0" smtClean="0">
                <a:latin typeface="Arial" charset="0"/>
                <a:ea typeface="ＭＳ Ｐゴシック" charset="0"/>
                <a:cs typeface="ＭＳ Ｐゴシック" charset="0"/>
              </a:rPr>
              <a:t>Mixture Code</a:t>
            </a:r>
            <a:endParaRPr lang="en-US" dirty="0"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grpSp>
        <p:nvGrpSpPr>
          <p:cNvPr id="11" name="Group 10"/>
          <p:cNvGrpSpPr/>
          <p:nvPr/>
        </p:nvGrpSpPr>
        <p:grpSpPr>
          <a:xfrm>
            <a:off x="990600" y="990600"/>
            <a:ext cx="7162800" cy="4866436"/>
            <a:chOff x="23540176" y="18833965"/>
            <a:chExt cx="3065479" cy="2082699"/>
          </a:xfrm>
          <a:solidFill>
            <a:schemeClr val="bg1"/>
          </a:solidFill>
        </p:grpSpPr>
        <p:pic>
          <p:nvPicPr>
            <p:cNvPr id="12" name="Picture 11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3557655" y="18833965"/>
              <a:ext cx="3048000" cy="622300"/>
            </a:xfrm>
            <a:prstGeom prst="rect">
              <a:avLst/>
            </a:prstGeom>
            <a:grpFill/>
          </p:spPr>
        </p:pic>
        <p:pic>
          <p:nvPicPr>
            <p:cNvPr id="13" name="Picture 12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3540176" y="19443464"/>
              <a:ext cx="2997200" cy="1473200"/>
            </a:xfrm>
            <a:prstGeom prst="rect">
              <a:avLst/>
            </a:prstGeom>
            <a:grpFill/>
          </p:spPr>
        </p:pic>
      </p:grp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6081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28800" y="838200"/>
            <a:ext cx="5334000" cy="5181600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608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Arial" charset="0"/>
                <a:ea typeface="ＭＳ Ｐゴシック" charset="0"/>
                <a:cs typeface="ＭＳ Ｐゴシック" charset="0"/>
              </a:rPr>
              <a:t>DP Mixture Inference</a:t>
            </a:r>
            <a:endParaRPr lang="en-US" dirty="0">
              <a:latin typeface="Arial" charset="0"/>
              <a:ea typeface="ＭＳ Ｐゴシック" charset="0"/>
              <a:cs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3330577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Bayesian </a:t>
            </a:r>
            <a:r>
              <a:rPr lang="en-US" dirty="0" err="1" smtClean="0"/>
              <a:t>Nonparametrics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What is a Bayesian nonparametric model?</a:t>
            </a:r>
          </a:p>
          <a:p>
            <a:pPr lvl="1"/>
            <a:r>
              <a:rPr lang="en-US" dirty="0" smtClean="0"/>
              <a:t>A Bayesian model reposed on an infinite-dimensional parameter space</a:t>
            </a:r>
          </a:p>
          <a:p>
            <a:pPr lvl="1"/>
            <a:endParaRPr lang="en-US" dirty="0"/>
          </a:p>
          <a:p>
            <a:r>
              <a:rPr lang="en-US" dirty="0" smtClean="0"/>
              <a:t>What is a nonparametric model?</a:t>
            </a:r>
          </a:p>
          <a:p>
            <a:pPr lvl="1"/>
            <a:r>
              <a:rPr lang="en-US" dirty="0" smtClean="0"/>
              <a:t>Model with an infinite dimensional parameter space</a:t>
            </a:r>
          </a:p>
          <a:p>
            <a:pPr lvl="1"/>
            <a:r>
              <a:rPr lang="en-US" dirty="0" smtClean="0"/>
              <a:t>Parametric model where number of parameters grows with the data</a:t>
            </a:r>
          </a:p>
          <a:p>
            <a:pPr lvl="1"/>
            <a:endParaRPr lang="en-US" dirty="0"/>
          </a:p>
          <a:p>
            <a:r>
              <a:rPr lang="en-US" dirty="0" smtClean="0"/>
              <a:t>Why are probabilistic programming languages natural for representing Bayesian nonparametric models?</a:t>
            </a:r>
          </a:p>
          <a:p>
            <a:pPr lvl="1"/>
            <a:r>
              <a:rPr lang="en-US" dirty="0" smtClean="0"/>
              <a:t>Often lazy constructions exist for infinite dimensional objects</a:t>
            </a:r>
          </a:p>
          <a:p>
            <a:pPr lvl="2"/>
            <a:r>
              <a:rPr lang="en-US" dirty="0" smtClean="0"/>
              <a:t>Only the parts that are needed are generated</a:t>
            </a:r>
          </a:p>
        </p:txBody>
      </p:sp>
    </p:spTree>
    <p:extLst>
      <p:ext uri="{BB962C8B-B14F-4D97-AF65-F5344CB8AC3E}">
        <p14:creationId xmlns:p14="http://schemas.microsoft.com/office/powerpoint/2010/main" val="349596446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Nonparametric Models Are Parametric</a:t>
            </a:r>
            <a:endParaRPr lang="en-US" dirty="0"/>
          </a:p>
        </p:txBody>
      </p:sp>
      <p:sp>
        <p:nvSpPr>
          <p:cNvPr id="10" name="Content Placeholder 9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Nonparametric means “cannot be described as using a fixed set of parameters”</a:t>
            </a:r>
          </a:p>
          <a:p>
            <a:pPr lvl="1"/>
            <a:r>
              <a:rPr lang="en-US" dirty="0" smtClean="0"/>
              <a:t>Nonparametric models have infinite parameter cardinality</a:t>
            </a:r>
          </a:p>
          <a:p>
            <a:pPr lvl="1"/>
            <a:endParaRPr lang="en-US" dirty="0"/>
          </a:p>
          <a:p>
            <a:r>
              <a:rPr lang="en-US" dirty="0" smtClean="0"/>
              <a:t>Regularization still present</a:t>
            </a:r>
          </a:p>
          <a:p>
            <a:pPr lvl="1"/>
            <a:r>
              <a:rPr lang="en-US" dirty="0" smtClean="0"/>
              <a:t>Structure</a:t>
            </a:r>
          </a:p>
          <a:p>
            <a:pPr lvl="1"/>
            <a:r>
              <a:rPr lang="en-US" dirty="0" smtClean="0"/>
              <a:t>Prior</a:t>
            </a:r>
          </a:p>
          <a:p>
            <a:pPr lvl="1"/>
            <a:endParaRPr lang="en-US" dirty="0"/>
          </a:p>
          <a:p>
            <a:r>
              <a:rPr lang="en-US" dirty="0" smtClean="0"/>
              <a:t>Programs with </a:t>
            </a:r>
            <a:r>
              <a:rPr lang="en-US" dirty="0" err="1" smtClean="0"/>
              <a:t>memoized</a:t>
            </a:r>
            <a:r>
              <a:rPr lang="en-US" dirty="0" smtClean="0"/>
              <a:t> </a:t>
            </a:r>
            <a:r>
              <a:rPr lang="en-US" dirty="0" err="1" smtClean="0"/>
              <a:t>thunks</a:t>
            </a:r>
            <a:r>
              <a:rPr lang="en-US" dirty="0" smtClean="0"/>
              <a:t> that wrap stochastic procedures are nonparametric</a:t>
            </a:r>
          </a:p>
        </p:txBody>
      </p:sp>
    </p:spTree>
    <p:extLst>
      <p:ext uri="{BB962C8B-B14F-4D97-AF65-F5344CB8AC3E}">
        <p14:creationId xmlns:p14="http://schemas.microsoft.com/office/powerpoint/2010/main" val="275055003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Dirichlet</a:t>
            </a:r>
            <a:r>
              <a:rPr lang="en-US" dirty="0" smtClean="0"/>
              <a:t> Process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 Bayesian nonparametric model building block</a:t>
            </a:r>
          </a:p>
          <a:p>
            <a:r>
              <a:rPr lang="en-US" dirty="0" smtClean="0"/>
              <a:t>Appears in the infinite limit of finite mixture models</a:t>
            </a:r>
          </a:p>
          <a:p>
            <a:r>
              <a:rPr lang="en-US" dirty="0" smtClean="0"/>
              <a:t>Formally defined as a distribution over measures</a:t>
            </a:r>
          </a:p>
          <a:p>
            <a:endParaRPr lang="en-US" dirty="0" smtClean="0"/>
          </a:p>
          <a:p>
            <a:endParaRPr lang="en-US" dirty="0"/>
          </a:p>
          <a:p>
            <a:r>
              <a:rPr lang="en-US" dirty="0" smtClean="0"/>
              <a:t>Today</a:t>
            </a:r>
            <a:endParaRPr lang="en-US" dirty="0"/>
          </a:p>
          <a:p>
            <a:pPr lvl="1"/>
            <a:r>
              <a:rPr lang="en-US" dirty="0"/>
              <a:t>O</a:t>
            </a:r>
            <a:r>
              <a:rPr lang="en-US" dirty="0" smtClean="0"/>
              <a:t>ne probabilistic programming representation</a:t>
            </a:r>
          </a:p>
          <a:p>
            <a:pPr lvl="2"/>
            <a:r>
              <a:rPr lang="en-US" dirty="0" smtClean="0"/>
              <a:t>Stick breaking</a:t>
            </a:r>
          </a:p>
          <a:p>
            <a:pPr lvl="1"/>
            <a:r>
              <a:rPr lang="en-US" dirty="0" smtClean="0"/>
              <a:t>Generalization of </a:t>
            </a:r>
            <a:r>
              <a:rPr lang="en-US" dirty="0" err="1" smtClean="0">
                <a:latin typeface="Courier New"/>
                <a:cs typeface="Courier New"/>
              </a:rPr>
              <a:t>mem</a:t>
            </a:r>
            <a:endParaRPr lang="en-US" dirty="0" smtClean="0"/>
          </a:p>
          <a:p>
            <a:pPr marL="574675" lvl="1" indent="0">
              <a:buNone/>
            </a:pP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87299350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Review : Finite Mixture Model</a:t>
            </a:r>
            <a:endParaRPr lang="en-US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sz="half" idx="2"/>
          </p:nvPr>
        </p:nvPicPr>
        <p:blipFill>
          <a:blip r:embed="rId2"/>
          <a:srcRect l="-17767" r="-17767"/>
          <a:stretch>
            <a:fillRect/>
          </a:stretch>
        </p:blipFill>
        <p:spPr>
          <a:xfrm>
            <a:off x="4724400" y="1524000"/>
            <a:ext cx="3733800" cy="4102100"/>
          </a:xfrm>
          <a:solidFill>
            <a:schemeClr val="bg1"/>
          </a:solidFill>
        </p:spPr>
      </p:pic>
      <p:sp>
        <p:nvSpPr>
          <p:cNvPr id="10" name="Rectangle 9"/>
          <p:cNvSpPr/>
          <p:nvPr/>
        </p:nvSpPr>
        <p:spPr bwMode="auto">
          <a:xfrm>
            <a:off x="685800" y="1524000"/>
            <a:ext cx="3886200" cy="4114800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06500" y="1676400"/>
            <a:ext cx="3274595" cy="584200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8200" y="2209800"/>
            <a:ext cx="2120900" cy="981898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685800" y="3429000"/>
            <a:ext cx="388620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err="1" smtClean="0"/>
              <a:t>Dirichlet</a:t>
            </a:r>
            <a:r>
              <a:rPr lang="en-US" sz="1600" dirty="0" smtClean="0"/>
              <a:t> process mixture model arises as infinite class cardinality limit</a:t>
            </a:r>
          </a:p>
          <a:p>
            <a:endParaRPr lang="en-US" sz="1600" dirty="0"/>
          </a:p>
          <a:p>
            <a:r>
              <a:rPr lang="en-US" sz="1600" dirty="0" smtClean="0"/>
              <a:t>Uses</a:t>
            </a:r>
          </a:p>
          <a:p>
            <a:pPr marL="285750" indent="-285750">
              <a:buFont typeface="Arial"/>
              <a:buChar char="•"/>
            </a:pPr>
            <a:r>
              <a:rPr lang="en-US" sz="1600" dirty="0" smtClean="0"/>
              <a:t>Clustering</a:t>
            </a:r>
          </a:p>
          <a:p>
            <a:pPr marL="285750" indent="-285750">
              <a:buFont typeface="Arial"/>
              <a:buChar char="•"/>
            </a:pPr>
            <a:r>
              <a:rPr lang="en-US" sz="1600" dirty="0" smtClean="0"/>
              <a:t>Density estimation</a:t>
            </a:r>
          </a:p>
        </p:txBody>
      </p:sp>
    </p:spTree>
    <p:extLst>
      <p:ext uri="{BB962C8B-B14F-4D97-AF65-F5344CB8AC3E}">
        <p14:creationId xmlns:p14="http://schemas.microsoft.com/office/powerpoint/2010/main" val="391708197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87338"/>
            <a:ext cx="8229600" cy="935037"/>
          </a:xfrm>
        </p:spPr>
        <p:txBody>
          <a:bodyPr/>
          <a:lstStyle/>
          <a:p>
            <a:r>
              <a:rPr lang="en-US" dirty="0" smtClean="0"/>
              <a:t>Review : </a:t>
            </a:r>
            <a:r>
              <a:rPr lang="en-US" dirty="0" err="1" smtClean="0"/>
              <a:t>Dirichlet</a:t>
            </a:r>
            <a:r>
              <a:rPr lang="en-US" dirty="0" smtClean="0"/>
              <a:t> Process Mixture</a:t>
            </a:r>
            <a:endParaRPr lang="en-US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sz="half" idx="1"/>
          </p:nvPr>
        </p:nvPicPr>
        <p:blipFill>
          <a:blip r:embed="rId2"/>
          <a:srcRect t="19335" b="19335"/>
          <a:stretch>
            <a:fillRect/>
          </a:stretch>
        </p:blipFill>
        <p:spPr/>
      </p:pic>
      <p:pic>
        <p:nvPicPr>
          <p:cNvPr id="7" name="Content Placeholder 6"/>
          <p:cNvPicPr>
            <a:picLocks noGrp="1" noChangeAspect="1"/>
          </p:cNvPicPr>
          <p:nvPr>
            <p:ph sz="half" idx="2"/>
          </p:nvPr>
        </p:nvPicPr>
        <p:blipFill>
          <a:blip r:embed="rId2"/>
          <a:srcRect t="19335" b="19335"/>
          <a:stretch>
            <a:fillRect/>
          </a:stretch>
        </p:blipFill>
        <p:spPr/>
      </p:pic>
      <p:sp>
        <p:nvSpPr>
          <p:cNvPr id="5" name="Rectangle 4"/>
          <p:cNvSpPr/>
          <p:nvPr/>
        </p:nvSpPr>
        <p:spPr bwMode="auto">
          <a:xfrm>
            <a:off x="533400" y="914400"/>
            <a:ext cx="8077200" cy="5105400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81600" y="1143000"/>
            <a:ext cx="2578100" cy="4539887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24000" y="1676400"/>
            <a:ext cx="2559312" cy="1219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800459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 bwMode="auto">
          <a:xfrm>
            <a:off x="533400" y="3810000"/>
            <a:ext cx="8077200" cy="2209800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Review : Stick-Breaking Construction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28800" y="1199788"/>
            <a:ext cx="5562600" cy="2305412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76400" y="4800600"/>
            <a:ext cx="5791200" cy="994933"/>
          </a:xfrm>
          <a:prstGeom prst="rect">
            <a:avLst/>
          </a:prstGeom>
          <a:solidFill>
            <a:schemeClr val="bg1"/>
          </a:solidFill>
        </p:spPr>
      </p:pic>
      <p:cxnSp>
        <p:nvCxnSpPr>
          <p:cNvPr id="9" name="Straight Connector 8"/>
          <p:cNvCxnSpPr/>
          <p:nvPr/>
        </p:nvCxnSpPr>
        <p:spPr bwMode="auto">
          <a:xfrm>
            <a:off x="1447800" y="4648200"/>
            <a:ext cx="6324600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pic>
        <p:nvPicPr>
          <p:cNvPr id="11" name="Picture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90850" y="3657600"/>
            <a:ext cx="3562350" cy="1143000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>
          <a:xfrm>
            <a:off x="7214065" y="6477000"/>
            <a:ext cx="1929935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o-RO" sz="1600" dirty="0">
                <a:solidFill>
                  <a:srgbClr val="FFFFFF"/>
                </a:solidFill>
              </a:rPr>
              <a:t>[</a:t>
            </a:r>
            <a:r>
              <a:rPr lang="ro-RO" sz="1600" dirty="0" smtClean="0">
                <a:solidFill>
                  <a:srgbClr val="FFFFFF"/>
                </a:solidFill>
              </a:rPr>
              <a:t>Sethuraman 1997]</a:t>
            </a:r>
            <a:endParaRPr lang="en-US" sz="16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457460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Stick-Breaking is A Lazy Construction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lnSpc>
                <a:spcPct val="100000"/>
              </a:lnSpc>
              <a:buNone/>
            </a:pPr>
            <a:r>
              <a:rPr lang="en-US" sz="1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Courier New"/>
              </a:rPr>
              <a:t>; </a:t>
            </a:r>
            <a:r>
              <a:rPr lang="en-US" sz="14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Courier New"/>
              </a:rPr>
              <a:t>sethuraman</a:t>
            </a: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Courier New"/>
              </a:rPr>
              <a:t>-stick-picking-procedure returns a procedure that picks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Courier New"/>
              </a:rPr>
              <a:t>; a stick each time its called from the set of sticks lazily constructed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Courier New"/>
              </a:rPr>
              <a:t>; via the closed-over one-parameter stick breaking </a:t>
            </a:r>
            <a:r>
              <a:rPr lang="en-US" sz="1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Courier New"/>
              </a:rPr>
              <a:t>rule</a:t>
            </a:r>
          </a:p>
          <a:p>
            <a:pPr marL="0" indent="0">
              <a:lnSpc>
                <a:spcPct val="100000"/>
              </a:lnSpc>
              <a:buNone/>
            </a:pPr>
            <a:endParaRPr lang="en-US" sz="1400" dirty="0">
              <a:latin typeface="Courier New"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en-US" sz="1400" dirty="0">
                <a:latin typeface="Courier New"/>
              </a:rPr>
              <a:t>[assume make-</a:t>
            </a:r>
            <a:r>
              <a:rPr lang="en-US" sz="1400" dirty="0" err="1">
                <a:latin typeface="Courier New"/>
              </a:rPr>
              <a:t>sethuraman</a:t>
            </a:r>
            <a:r>
              <a:rPr lang="en-US" sz="1400" dirty="0">
                <a:latin typeface="Courier New"/>
              </a:rPr>
              <a:t>-stick-picking-procedure (lambda (concentration)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1400" dirty="0">
                <a:latin typeface="Courier New"/>
              </a:rPr>
              <a:t>  (begin (define V (</a:t>
            </a:r>
            <a:r>
              <a:rPr lang="en-US" sz="1400" dirty="0" err="1">
                <a:latin typeface="Courier New"/>
              </a:rPr>
              <a:t>mem</a:t>
            </a:r>
            <a:r>
              <a:rPr lang="en-US" sz="1400" dirty="0">
                <a:latin typeface="Courier New"/>
              </a:rPr>
              <a:t> (lambda (x) (beta 1.0 concentration))))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1400" dirty="0">
                <a:latin typeface="Courier New"/>
              </a:rPr>
              <a:t>    (lambda () (sample-stick-index V 1))))] </a:t>
            </a:r>
            <a:endParaRPr lang="en-US" sz="1400" dirty="0" smtClean="0">
              <a:latin typeface="Courier New"/>
            </a:endParaRPr>
          </a:p>
          <a:p>
            <a:pPr marL="0" indent="0">
              <a:lnSpc>
                <a:spcPct val="100000"/>
              </a:lnSpc>
              <a:buNone/>
            </a:pPr>
            <a:endParaRPr lang="en-US" sz="1400" dirty="0">
              <a:latin typeface="Courier New"/>
            </a:endParaRPr>
          </a:p>
          <a:p>
            <a:pPr marL="0" indent="0">
              <a:lnSpc>
                <a:spcPct val="100000"/>
              </a:lnSpc>
              <a:buNone/>
            </a:pPr>
            <a:endParaRPr lang="en-US" sz="1400" dirty="0" smtClean="0">
              <a:latin typeface="Courier New"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Courier New"/>
              </a:rPr>
              <a:t>; sample-stick-index is a procedure that samples an index from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Courier New"/>
              </a:rPr>
              <a:t>; a potentially infinite dimensional discrete distribution 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Courier New"/>
              </a:rPr>
              <a:t>; lazily constructed by a stick breaking </a:t>
            </a:r>
            <a:r>
              <a:rPr lang="en-US" sz="1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Courier New"/>
              </a:rPr>
              <a:t>rule</a:t>
            </a:r>
          </a:p>
          <a:p>
            <a:pPr marL="0" indent="0">
              <a:lnSpc>
                <a:spcPct val="100000"/>
              </a:lnSpc>
              <a:buNone/>
            </a:pPr>
            <a:endParaRPr lang="en-US" sz="1400" dirty="0">
              <a:latin typeface="Courier New"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en-US" sz="1400" dirty="0">
                <a:latin typeface="Courier New"/>
              </a:rPr>
              <a:t>[assume sample-stick-index (lambda (breaking-rule index)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1400" dirty="0">
                <a:latin typeface="Courier New"/>
              </a:rPr>
              <a:t>  (if (flip (breaking-rule index))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1400" dirty="0">
                <a:latin typeface="Courier New"/>
              </a:rPr>
              <a:t>      index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1400" dirty="0">
                <a:latin typeface="Courier New"/>
              </a:rPr>
              <a:t>      (sample-stick-index breaking-rule (+ index 1))))]</a:t>
            </a:r>
          </a:p>
          <a:p>
            <a:pPr marL="0" indent="0">
              <a:lnSpc>
                <a:spcPct val="100000"/>
              </a:lnSpc>
              <a:buNone/>
            </a:pPr>
            <a:endParaRPr lang="en-US" sz="1400" dirty="0" smtClean="0">
              <a:latin typeface="Courier New"/>
            </a:endParaRPr>
          </a:p>
          <a:p>
            <a:pPr marL="0" indent="0">
              <a:lnSpc>
                <a:spcPct val="100000"/>
              </a:lnSpc>
              <a:buNone/>
            </a:pPr>
            <a:endParaRPr lang="en-US" sz="1400" dirty="0">
              <a:latin typeface="Courier New"/>
            </a:endParaRPr>
          </a:p>
          <a:p>
            <a:pPr marL="0" indent="0">
              <a:lnSpc>
                <a:spcPct val="100000"/>
              </a:lnSpc>
              <a:buNone/>
            </a:pPr>
            <a:endParaRPr lang="en-US" sz="1400" dirty="0" smtClean="0">
              <a:latin typeface="Courier New"/>
            </a:endParaRPr>
          </a:p>
          <a:p>
            <a:pPr marL="0" indent="0">
              <a:lnSpc>
                <a:spcPct val="100000"/>
              </a:lnSpc>
              <a:buNone/>
            </a:pP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210183566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DP is Generalization of </a:t>
            </a:r>
            <a:r>
              <a:rPr lang="en-US" dirty="0" err="1" smtClean="0"/>
              <a:t>mem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8600" y="1511300"/>
            <a:ext cx="8763000" cy="4114800"/>
          </a:xfrm>
        </p:spPr>
        <p:txBody>
          <a:bodyPr/>
          <a:lstStyle/>
          <a:p>
            <a:pPr marL="0" indent="0">
              <a:lnSpc>
                <a:spcPct val="100000"/>
              </a:lnSpc>
              <a:buNone/>
            </a:pPr>
            <a:r>
              <a:rPr lang="en-US" sz="1200" dirty="0" smtClean="0">
                <a:solidFill>
                  <a:srgbClr val="7F7F7F"/>
                </a:solidFill>
                <a:latin typeface="Courier New"/>
              </a:rPr>
              <a:t>; </a:t>
            </a:r>
            <a:r>
              <a:rPr lang="en-US" sz="1200" dirty="0" err="1">
                <a:solidFill>
                  <a:srgbClr val="7F7F7F"/>
                </a:solidFill>
                <a:latin typeface="Courier New"/>
              </a:rPr>
              <a:t>DPmem</a:t>
            </a:r>
            <a:r>
              <a:rPr lang="en-US" sz="1200" dirty="0">
                <a:solidFill>
                  <a:srgbClr val="7F7F7F"/>
                </a:solidFill>
                <a:latin typeface="Courier New"/>
              </a:rPr>
              <a:t> is a procedure that takes two arguments -- the concentration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1200" dirty="0">
                <a:solidFill>
                  <a:srgbClr val="7F7F7F"/>
                </a:solidFill>
                <a:latin typeface="Courier New"/>
              </a:rPr>
              <a:t>; to a </a:t>
            </a:r>
            <a:r>
              <a:rPr lang="en-US" sz="1200" dirty="0" err="1">
                <a:solidFill>
                  <a:srgbClr val="7F7F7F"/>
                </a:solidFill>
                <a:latin typeface="Courier New"/>
              </a:rPr>
              <a:t>Dirichlet</a:t>
            </a:r>
            <a:r>
              <a:rPr lang="en-US" sz="1200" dirty="0">
                <a:solidFill>
                  <a:srgbClr val="7F7F7F"/>
                </a:solidFill>
                <a:latin typeface="Courier New"/>
              </a:rPr>
              <a:t> process and a base sampling procedure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1200" dirty="0">
                <a:solidFill>
                  <a:srgbClr val="7F7F7F"/>
                </a:solidFill>
                <a:latin typeface="Courier New"/>
              </a:rPr>
              <a:t>; </a:t>
            </a:r>
            <a:r>
              <a:rPr lang="en-US" sz="1200" dirty="0" err="1">
                <a:solidFill>
                  <a:srgbClr val="7F7F7F"/>
                </a:solidFill>
                <a:latin typeface="Courier New"/>
              </a:rPr>
              <a:t>DPmem</a:t>
            </a:r>
            <a:r>
              <a:rPr lang="en-US" sz="1200" dirty="0">
                <a:solidFill>
                  <a:srgbClr val="7F7F7F"/>
                </a:solidFill>
                <a:latin typeface="Courier New"/>
              </a:rPr>
              <a:t> returns a procedure </a:t>
            </a:r>
            <a:endParaRPr lang="en-US" sz="1200" dirty="0" smtClean="0">
              <a:solidFill>
                <a:srgbClr val="7F7F7F"/>
              </a:solidFill>
              <a:latin typeface="Courier New"/>
            </a:endParaRPr>
          </a:p>
          <a:p>
            <a:pPr marL="0" indent="0">
              <a:lnSpc>
                <a:spcPct val="100000"/>
              </a:lnSpc>
              <a:buNone/>
            </a:pPr>
            <a:endParaRPr lang="en-US" sz="1200" dirty="0">
              <a:latin typeface="Courier New"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en-US" sz="1200" dirty="0">
                <a:latin typeface="Courier New"/>
              </a:rPr>
              <a:t>[assume </a:t>
            </a:r>
            <a:r>
              <a:rPr lang="en-US" sz="1200" dirty="0" err="1">
                <a:latin typeface="Courier New"/>
              </a:rPr>
              <a:t>DPmem</a:t>
            </a:r>
            <a:r>
              <a:rPr lang="en-US" sz="1200" dirty="0">
                <a:latin typeface="Courier New"/>
              </a:rPr>
              <a:t> (lambda (concentration base)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1200" dirty="0">
                <a:latin typeface="Courier New"/>
              </a:rPr>
              <a:t>  (begin (define get-value-from-cache-or-sample (</a:t>
            </a:r>
            <a:r>
              <a:rPr lang="en-US" sz="1200" dirty="0" err="1">
                <a:latin typeface="Courier New"/>
              </a:rPr>
              <a:t>mem</a:t>
            </a:r>
            <a:r>
              <a:rPr lang="en-US" sz="1200" dirty="0">
                <a:latin typeface="Courier New"/>
              </a:rPr>
              <a:t> (lambda (</a:t>
            </a:r>
            <a:r>
              <a:rPr lang="en-US" sz="1200" dirty="0" err="1">
                <a:latin typeface="Courier New"/>
              </a:rPr>
              <a:t>args</a:t>
            </a:r>
            <a:r>
              <a:rPr lang="en-US" sz="1200" dirty="0">
                <a:latin typeface="Courier New"/>
              </a:rPr>
              <a:t> stick-index) 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1200" dirty="0">
                <a:latin typeface="Courier New"/>
              </a:rPr>
              <a:t>           	 </a:t>
            </a:r>
            <a:r>
              <a:rPr lang="en-US" sz="1200" dirty="0" smtClean="0">
                <a:latin typeface="Courier New"/>
              </a:rPr>
              <a:t>				 (</a:t>
            </a:r>
            <a:r>
              <a:rPr lang="en-US" sz="1200" dirty="0">
                <a:latin typeface="Courier New"/>
              </a:rPr>
              <a:t>apply base </a:t>
            </a:r>
            <a:r>
              <a:rPr lang="en-US" sz="1200" dirty="0" err="1">
                <a:latin typeface="Courier New"/>
              </a:rPr>
              <a:t>args</a:t>
            </a:r>
            <a:r>
              <a:rPr lang="en-US" sz="1200" dirty="0">
                <a:latin typeface="Courier New"/>
              </a:rPr>
              <a:t>))))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1200" dirty="0">
                <a:latin typeface="Courier New"/>
              </a:rPr>
              <a:t>         (define get-stick-picking-procedure-from-cache (</a:t>
            </a:r>
            <a:r>
              <a:rPr lang="en-US" sz="1200" dirty="0" err="1">
                <a:latin typeface="Courier New"/>
              </a:rPr>
              <a:t>mem</a:t>
            </a:r>
            <a:r>
              <a:rPr lang="en-US" sz="1200" dirty="0">
                <a:latin typeface="Courier New"/>
              </a:rPr>
              <a:t> (lambda (</a:t>
            </a:r>
            <a:r>
              <a:rPr lang="en-US" sz="1200" dirty="0" err="1">
                <a:latin typeface="Courier New"/>
              </a:rPr>
              <a:t>args</a:t>
            </a:r>
            <a:r>
              <a:rPr lang="en-US" sz="1200" dirty="0">
                <a:latin typeface="Courier New"/>
              </a:rPr>
              <a:t>) 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1200" dirty="0">
                <a:latin typeface="Courier New"/>
              </a:rPr>
              <a:t>                                 (make-</a:t>
            </a:r>
            <a:r>
              <a:rPr lang="en-US" sz="1200" dirty="0" err="1">
                <a:latin typeface="Courier New"/>
              </a:rPr>
              <a:t>sethuraman</a:t>
            </a:r>
            <a:r>
              <a:rPr lang="en-US" sz="1200" dirty="0">
                <a:latin typeface="Courier New"/>
              </a:rPr>
              <a:t>-stick-picking-procedure concentration))))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1200" dirty="0">
                <a:latin typeface="Courier New"/>
              </a:rPr>
              <a:t>         (lambda </a:t>
            </a:r>
            <a:r>
              <a:rPr lang="en-US" sz="1200" dirty="0" err="1">
                <a:latin typeface="Courier New"/>
              </a:rPr>
              <a:t>varargs</a:t>
            </a:r>
            <a:endParaRPr lang="en-US" sz="1200" dirty="0">
              <a:latin typeface="Courier New"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en-US" sz="1200" dirty="0" smtClean="0">
                <a:latin typeface="Courier New"/>
              </a:rPr>
              <a:t>            </a:t>
            </a:r>
            <a:r>
              <a:rPr lang="en-US" sz="1200" dirty="0" smtClean="0">
                <a:solidFill>
                  <a:srgbClr val="7F7F7F"/>
                </a:solidFill>
                <a:latin typeface="Courier New"/>
              </a:rPr>
              <a:t>; when the returned function is called, the first thing it does is get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1200" dirty="0" smtClean="0">
                <a:solidFill>
                  <a:srgbClr val="7F7F7F"/>
                </a:solidFill>
                <a:latin typeface="Courier New"/>
              </a:rPr>
              <a:t>            </a:t>
            </a:r>
            <a:r>
              <a:rPr lang="en-US" sz="1200" dirty="0">
                <a:solidFill>
                  <a:srgbClr val="7F7F7F"/>
                </a:solidFill>
                <a:latin typeface="Courier New"/>
              </a:rPr>
              <a:t>; the cached stick breaking procedure for the passed in arguments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1200" dirty="0">
                <a:solidFill>
                  <a:srgbClr val="7F7F7F"/>
                </a:solidFill>
                <a:latin typeface="Courier New"/>
              </a:rPr>
              <a:t>            ; and _calls_ it to get an index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1200" dirty="0">
                <a:latin typeface="Courier New"/>
              </a:rPr>
              <a:t>            (begin (define index ((get-stick-picking-procedure-from-cache </a:t>
            </a:r>
            <a:r>
              <a:rPr lang="en-US" sz="1200" dirty="0" err="1">
                <a:latin typeface="Courier New"/>
              </a:rPr>
              <a:t>varargs</a:t>
            </a:r>
            <a:r>
              <a:rPr lang="en-US" sz="1200" dirty="0">
                <a:latin typeface="Courier New"/>
              </a:rPr>
              <a:t>)))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1200" dirty="0">
                <a:latin typeface="Courier New"/>
              </a:rPr>
              <a:t>                   </a:t>
            </a:r>
            <a:r>
              <a:rPr lang="en-US" sz="1200" dirty="0">
                <a:solidFill>
                  <a:srgbClr val="7F7F7F"/>
                </a:solidFill>
                <a:latin typeface="Courier New"/>
              </a:rPr>
              <a:t>; if, for the given set of arguments and just sampled index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1200" dirty="0">
                <a:solidFill>
                  <a:srgbClr val="7F7F7F"/>
                </a:solidFill>
                <a:latin typeface="Courier New"/>
              </a:rPr>
              <a:t>                   ; a return value has already been computed, get it from the cache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1200" dirty="0">
                <a:solidFill>
                  <a:srgbClr val="7F7F7F"/>
                </a:solidFill>
                <a:latin typeface="Courier New"/>
              </a:rPr>
              <a:t>                   ; and return it, otherwise sample a new value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1200" dirty="0">
                <a:latin typeface="Courier New"/>
              </a:rPr>
              <a:t>                   (get-value-from-cache-or-sample </a:t>
            </a:r>
            <a:r>
              <a:rPr lang="en-US" sz="1200" dirty="0" err="1">
                <a:latin typeface="Courier New"/>
              </a:rPr>
              <a:t>varargs</a:t>
            </a:r>
            <a:r>
              <a:rPr lang="en-US" sz="1200" dirty="0">
                <a:latin typeface="Courier New"/>
              </a:rPr>
              <a:t> index)))))]</a:t>
            </a:r>
            <a:endParaRPr lang="en-US" sz="1200" dirty="0"/>
          </a:p>
        </p:txBody>
      </p:sp>
      <p:sp>
        <p:nvSpPr>
          <p:cNvPr id="4" name="Rectangle 3"/>
          <p:cNvSpPr/>
          <p:nvPr/>
        </p:nvSpPr>
        <p:spPr>
          <a:xfrm>
            <a:off x="4013200" y="6477000"/>
            <a:ext cx="566420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1"/>
            <a:r>
              <a:rPr lang="en-US" sz="1600" dirty="0">
                <a:solidFill>
                  <a:schemeClr val="bg1"/>
                </a:solidFill>
              </a:rPr>
              <a:t>Church [Goodman, </a:t>
            </a:r>
            <a:r>
              <a:rPr lang="en-US" sz="1600" dirty="0" err="1">
                <a:solidFill>
                  <a:schemeClr val="bg1"/>
                </a:solidFill>
              </a:rPr>
              <a:t>Mansinghka</a:t>
            </a:r>
            <a:r>
              <a:rPr lang="en-US" sz="1600" dirty="0">
                <a:solidFill>
                  <a:schemeClr val="bg1"/>
                </a:solidFill>
              </a:rPr>
              <a:t>, et al, 2008/2012]</a:t>
            </a:r>
            <a:endParaRPr lang="en-US" sz="1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70809261"/>
      </p:ext>
    </p:extLst>
  </p:cSld>
  <p:clrMapOvr>
    <a:masterClrMapping/>
  </p:clrMapOvr>
</p:sld>
</file>

<file path=ppt/theme/theme1.xml><?xml version="1.0" encoding="utf-8"?>
<a:theme xmlns:a="http://schemas.openxmlformats.org/drawingml/2006/main" name="Blank Presentation">
  <a:themeElements>
    <a:clrScheme name="Blank Presentatio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Blank Presentation">
      <a:majorFont>
        <a:latin typeface="Arial"/>
        <a:ea typeface="ＭＳ Ｐゴシック"/>
        <a:cs typeface="ＭＳ Ｐゴシック"/>
      </a:majorFont>
      <a:minorFont>
        <a:latin typeface="Arial"/>
        <a:ea typeface="ＭＳ Ｐゴシック"/>
        <a:cs typeface="ＭＳ Ｐゴシック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Arial" charset="0"/>
            <a:ea typeface="ＭＳ Ｐゴシック" charset="0"/>
            <a:cs typeface="ＭＳ Ｐゴシック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Arial" charset="0"/>
            <a:ea typeface="ＭＳ Ｐゴシック" charset="0"/>
            <a:cs typeface="ＭＳ Ｐゴシック" charset="0"/>
          </a:defRPr>
        </a:defPPr>
      </a:lstStyle>
    </a:lnDef>
  </a:objectDefaults>
  <a:extraClrSchemeLst>
    <a:extraClrScheme>
      <a:clrScheme name="Blank Presentatio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31069</TotalTime>
  <Words>906</Words>
  <Application>Microsoft Macintosh PowerPoint</Application>
  <PresentationFormat>On-screen Show (4:3)</PresentationFormat>
  <Paragraphs>166</Paragraphs>
  <Slides>17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18" baseType="lpstr">
      <vt:lpstr>Blank Presentation</vt:lpstr>
      <vt:lpstr>Bayesian Nonparametrics via Probabilistic Programming  </vt:lpstr>
      <vt:lpstr>Bayesian Nonparametrics</vt:lpstr>
      <vt:lpstr>Nonparametric Models Are Parametric</vt:lpstr>
      <vt:lpstr>Dirichlet Process</vt:lpstr>
      <vt:lpstr>Review : Finite Mixture Model</vt:lpstr>
      <vt:lpstr>Review : Dirichlet Process Mixture</vt:lpstr>
      <vt:lpstr>Review : Stick-Breaking Construction</vt:lpstr>
      <vt:lpstr>Stick-Breaking is A Lazy Construction</vt:lpstr>
      <vt:lpstr>DP is Generalization of mem</vt:lpstr>
      <vt:lpstr>Consequence</vt:lpstr>
      <vt:lpstr>Hierarchical Dirichlet Process</vt:lpstr>
      <vt:lpstr>Stick-Breaking Process Generalizations</vt:lpstr>
      <vt:lpstr>Open Universe vs. Bayesian Nonparametrics</vt:lpstr>
      <vt:lpstr>Take Home</vt:lpstr>
      <vt:lpstr>Chinese Restaurant Process</vt:lpstr>
      <vt:lpstr>DP Mixture Code</vt:lpstr>
      <vt:lpstr>DP Mixture Inference</vt:lpstr>
    </vt:vector>
  </TitlesOfParts>
  <Company>NMDS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Neil MacCallum</dc:creator>
  <cp:lastModifiedBy>Frank Wood</cp:lastModifiedBy>
  <cp:revision>270</cp:revision>
  <cp:lastPrinted>2013-04-05T18:16:37Z</cp:lastPrinted>
  <dcterms:created xsi:type="dcterms:W3CDTF">2008-04-19T14:31:56Z</dcterms:created>
  <dcterms:modified xsi:type="dcterms:W3CDTF">2014-05-01T00:35:54Z</dcterms:modified>
</cp:coreProperties>
</file>

<file path=docProps/thumbnail.jpeg>
</file>